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arlow Condensed Bold" charset="1" panose="00000806000000000000"/>
      <p:regular r:id="rId20"/>
    </p:embeddedFont>
    <p:embeddedFont>
      <p:font typeface="Akzidenz-Grotesk Bold" charset="1" panose="02000803050000020004"/>
      <p:regular r:id="rId21"/>
    </p:embeddedFont>
    <p:embeddedFont>
      <p:font typeface="Aileron Italics" charset="1" panose="00000500000000000000"/>
      <p:regular r:id="rId22"/>
    </p:embeddedFont>
    <p:embeddedFont>
      <p:font typeface="Monument Bold" charset="1" panose="00000300000000000000"/>
      <p:regular r:id="rId23"/>
    </p:embeddedFont>
    <p:embeddedFont>
      <p:font typeface="Aileron Bold Italics" charset="1" panose="00000800000000000000"/>
      <p:regular r:id="rId24"/>
    </p:embeddedFont>
    <p:embeddedFont>
      <p:font typeface="Aileron" charset="1" panose="00000500000000000000"/>
      <p:regular r:id="rId25"/>
    </p:embeddedFont>
    <p:embeddedFont>
      <p:font typeface="Aileron Bold" charset="1" panose="00000800000000000000"/>
      <p:regular r:id="rId26"/>
    </p:embeddedFont>
    <p:embeddedFont>
      <p:font typeface="Monument Ultra-Bold" charset="1" panose="00000300000000000000"/>
      <p:regular r:id="rId27"/>
    </p:embeddedFont>
    <p:embeddedFont>
      <p:font typeface="Codec Pro" charset="1" panose="00000500000000000000"/>
      <p:regular r:id="rId28"/>
    </p:embeddedFont>
    <p:embeddedFont>
      <p:font typeface="Codec Pro Ultra-Bold" charset="1" panose="00000700000000000000"/>
      <p:regular r:id="rId29"/>
    </p:embeddedFont>
    <p:embeddedFont>
      <p:font typeface="Aileron Ultra-Bold" charset="1" panose="00000A00000000000000"/>
      <p:regular r:id="rId30"/>
    </p:embeddedFont>
    <p:embeddedFont>
      <p:font typeface="Arimo" charset="1" panose="020B0604020202020204"/>
      <p:regular r:id="rId31"/>
    </p:embeddedFont>
    <p:embeddedFont>
      <p:font typeface="Arimo Bold" charset="1" panose="020B0704020202020204"/>
      <p:regular r:id="rId32"/>
    </p:embeddedFont>
    <p:embeddedFont>
      <p:font typeface="Cy Grotesk Grand Bold" charset="1" panose="00000807000000000000"/>
      <p:regular r:id="rId33"/>
    </p:embeddedFont>
    <p:embeddedFont>
      <p:font typeface="Codec Pro Bold" charset="1" panose="000006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35.jpeg" Type="http://schemas.openxmlformats.org/officeDocument/2006/relationships/image"/><Relationship Id="rId3" Target="../media/image36.jpeg" Type="http://schemas.openxmlformats.org/officeDocument/2006/relationships/image"/><Relationship Id="rId4" Target="../media/image37.jpe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2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1511" y="2035729"/>
            <a:ext cx="2544433" cy="2544433"/>
          </a:xfrm>
          <a:custGeom>
            <a:avLst/>
            <a:gdLst/>
            <a:ahLst/>
            <a:cxnLst/>
            <a:rect r="r" b="b" t="t" l="l"/>
            <a:pathLst>
              <a:path h="2544433" w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01205" y="2918228"/>
            <a:ext cx="13254582" cy="7123829"/>
            <a:chOff x="-1270" y="0"/>
            <a:chExt cx="5373370" cy="288798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5373370" cy="2887980"/>
            </a:xfrm>
            <a:custGeom>
              <a:avLst/>
              <a:gdLst/>
              <a:ahLst/>
              <a:cxnLst/>
              <a:rect r="r" b="b" t="t" l="l"/>
              <a:pathLst>
                <a:path h="2887980" w="5373370">
                  <a:moveTo>
                    <a:pt x="0" y="621030"/>
                  </a:moveTo>
                  <a:cubicBezTo>
                    <a:pt x="0" y="963930"/>
                    <a:pt x="278130" y="1242060"/>
                    <a:pt x="621030" y="1242060"/>
                  </a:cubicBezTo>
                  <a:lnTo>
                    <a:pt x="1744980" y="1242060"/>
                  </a:lnTo>
                  <a:cubicBezTo>
                    <a:pt x="1770380" y="1242060"/>
                    <a:pt x="1790700" y="1263650"/>
                    <a:pt x="1790700" y="1289050"/>
                  </a:cubicBezTo>
                  <a:cubicBezTo>
                    <a:pt x="1790700" y="1380490"/>
                    <a:pt x="1811020" y="1466850"/>
                    <a:pt x="1845310" y="1545590"/>
                  </a:cubicBezTo>
                  <a:cubicBezTo>
                    <a:pt x="1866900" y="1592580"/>
                    <a:pt x="1832610" y="1645920"/>
                    <a:pt x="1780540" y="1645920"/>
                  </a:cubicBezTo>
                  <a:cubicBezTo>
                    <a:pt x="1437640" y="1645920"/>
                    <a:pt x="1159510" y="1924050"/>
                    <a:pt x="1159510" y="2266950"/>
                  </a:cubicBezTo>
                  <a:cubicBezTo>
                    <a:pt x="1159510" y="2609850"/>
                    <a:pt x="1437640" y="2887980"/>
                    <a:pt x="1780540" y="2887980"/>
                  </a:cubicBezTo>
                  <a:lnTo>
                    <a:pt x="4121150" y="2887980"/>
                  </a:lnTo>
                  <a:cubicBezTo>
                    <a:pt x="4464050" y="2887980"/>
                    <a:pt x="4742180" y="2609850"/>
                    <a:pt x="4742180" y="2266950"/>
                  </a:cubicBezTo>
                  <a:cubicBezTo>
                    <a:pt x="4742180" y="2175510"/>
                    <a:pt x="4721860" y="2089150"/>
                    <a:pt x="4687570" y="2010410"/>
                  </a:cubicBezTo>
                  <a:cubicBezTo>
                    <a:pt x="4665980" y="1963420"/>
                    <a:pt x="4700270" y="1910080"/>
                    <a:pt x="4752340" y="1910080"/>
                  </a:cubicBezTo>
                  <a:cubicBezTo>
                    <a:pt x="5095240" y="1910080"/>
                    <a:pt x="5373370" y="1631950"/>
                    <a:pt x="5373370" y="1289050"/>
                  </a:cubicBezTo>
                  <a:cubicBezTo>
                    <a:pt x="5373370" y="946150"/>
                    <a:pt x="5095240" y="668020"/>
                    <a:pt x="4752340" y="668020"/>
                  </a:cubicBezTo>
                  <a:lnTo>
                    <a:pt x="3628390" y="668020"/>
                  </a:lnTo>
                  <a:cubicBezTo>
                    <a:pt x="3602990" y="668020"/>
                    <a:pt x="3582670" y="647700"/>
                    <a:pt x="3582670" y="622300"/>
                  </a:cubicBezTo>
                  <a:lnTo>
                    <a:pt x="3582670" y="621030"/>
                  </a:lnTo>
                  <a:cubicBezTo>
                    <a:pt x="3582670" y="278130"/>
                    <a:pt x="3304540" y="0"/>
                    <a:pt x="2961640" y="0"/>
                  </a:cubicBezTo>
                  <a:lnTo>
                    <a:pt x="622300" y="0"/>
                  </a:lnTo>
                  <a:cubicBezTo>
                    <a:pt x="278130" y="0"/>
                    <a:pt x="0" y="278130"/>
                    <a:pt x="0" y="621030"/>
                  </a:cubicBezTo>
                  <a:close/>
                </a:path>
              </a:pathLst>
            </a:custGeom>
            <a:blipFill>
              <a:blip r:embed="rId4"/>
              <a:stretch>
                <a:fillRect l="-8548" t="-520" r="0" b="-172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36521" y="3307946"/>
            <a:ext cx="2594369" cy="4588246"/>
            <a:chOff x="0" y="0"/>
            <a:chExt cx="683291" cy="12084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3291" cy="1208427"/>
            </a:xfrm>
            <a:custGeom>
              <a:avLst/>
              <a:gdLst/>
              <a:ahLst/>
              <a:cxnLst/>
              <a:rect r="r" b="b" t="t" l="l"/>
              <a:pathLst>
                <a:path h="1208427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731511" y="1434222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54552" y="-25223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58605" y="3307946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43805" y="8248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12807" y="2160662"/>
            <a:ext cx="11624239" cy="298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9"/>
              </a:lnSpc>
            </a:pPr>
            <a:r>
              <a:rPr lang="en-US" sz="9999" b="true">
                <a:solidFill>
                  <a:srgbClr val="0E2F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INTERNET OF THINGS</a:t>
            </a:r>
          </a:p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SMART CITY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924670" y="1302929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1" y="0"/>
                </a:lnTo>
                <a:lnTo>
                  <a:pt x="806841" y="564789"/>
                </a:lnTo>
                <a:lnTo>
                  <a:pt x="0" y="5647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12807" y="8799767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9376" y="133680"/>
            <a:ext cx="2076763" cy="817281"/>
          </a:xfrm>
          <a:custGeom>
            <a:avLst/>
            <a:gdLst/>
            <a:ahLst/>
            <a:cxnLst/>
            <a:rect r="r" b="b" t="t" l="l"/>
            <a:pathLst>
              <a:path h="817281" w="2076763">
                <a:moveTo>
                  <a:pt x="0" y="0"/>
                </a:moveTo>
                <a:lnTo>
                  <a:pt x="2076763" y="0"/>
                </a:lnTo>
                <a:lnTo>
                  <a:pt x="2076763" y="817281"/>
                </a:lnTo>
                <a:lnTo>
                  <a:pt x="0" y="8172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65490" y="5168412"/>
            <a:ext cx="8931234" cy="153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3000" spc="24" b="true">
                <a:solidFill>
                  <a:srgbClr val="021828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Opportunities, Challenges, and Future Directions</a:t>
            </a:r>
          </a:p>
          <a:p>
            <a:pPr algn="l">
              <a:lnSpc>
                <a:spcPts val="393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565490" y="6451567"/>
            <a:ext cx="8931234" cy="2399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 i="true" spc="16">
                <a:solidFill>
                  <a:srgbClr val="021828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Presented by Group 3</a:t>
            </a:r>
          </a:p>
          <a:p>
            <a:pPr algn="l" marL="453392" indent="-226696" lvl="1">
              <a:lnSpc>
                <a:spcPts val="2751"/>
              </a:lnSpc>
              <a:buFont typeface="Arial"/>
              <a:buChar char="•"/>
            </a:pPr>
            <a:r>
              <a:rPr lang="en-US" sz="2100" i="true" spc="16">
                <a:solidFill>
                  <a:srgbClr val="021828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Ngô Vi Việt Anh</a:t>
            </a:r>
          </a:p>
          <a:p>
            <a:pPr algn="l" marL="453392" indent="-226696" lvl="1">
              <a:lnSpc>
                <a:spcPts val="2751"/>
              </a:lnSpc>
              <a:buFont typeface="Arial"/>
              <a:buChar char="•"/>
            </a:pPr>
            <a:r>
              <a:rPr lang="en-US" sz="2100" i="true" spc="16">
                <a:solidFill>
                  <a:srgbClr val="021828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Nghiêm Phan Thanh Tuấn</a:t>
            </a:r>
          </a:p>
          <a:p>
            <a:pPr algn="l" marL="453392" indent="-226696" lvl="1">
              <a:lnSpc>
                <a:spcPts val="2751"/>
              </a:lnSpc>
              <a:buFont typeface="Arial"/>
              <a:buChar char="•"/>
            </a:pPr>
            <a:r>
              <a:rPr lang="en-US" sz="2100" i="true" spc="16">
                <a:solidFill>
                  <a:srgbClr val="021828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Trịnh Thị Mai Hương</a:t>
            </a:r>
          </a:p>
          <a:p>
            <a:pPr algn="l" marL="453392" indent="-226696" lvl="1">
              <a:lnSpc>
                <a:spcPts val="2751"/>
              </a:lnSpc>
              <a:buFont typeface="Arial"/>
              <a:buChar char="•"/>
            </a:pPr>
            <a:r>
              <a:rPr lang="en-US" sz="2100" i="true" spc="16">
                <a:solidFill>
                  <a:srgbClr val="021828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Đỗ Minh Hiếu</a:t>
            </a:r>
          </a:p>
          <a:p>
            <a:pPr algn="l">
              <a:lnSpc>
                <a:spcPts val="2751"/>
              </a:lnSpc>
            </a:pPr>
          </a:p>
          <a:p>
            <a:pPr algn="l">
              <a:lnSpc>
                <a:spcPts val="275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083738" y="4900126"/>
            <a:ext cx="9299815" cy="0"/>
          </a:xfrm>
          <a:prstGeom prst="line">
            <a:avLst/>
          </a:prstGeom>
          <a:ln cap="flat" w="38100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044420" y="4378450"/>
            <a:ext cx="1043351" cy="10433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92311" y="4378450"/>
            <a:ext cx="1043351" cy="104335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40202" y="4378450"/>
            <a:ext cx="1043351" cy="10433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44420" y="7058809"/>
            <a:ext cx="3919098" cy="2199491"/>
            <a:chOff x="0" y="0"/>
            <a:chExt cx="607171" cy="3407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7171" cy="340759"/>
            </a:xfrm>
            <a:custGeom>
              <a:avLst/>
              <a:gdLst/>
              <a:ahLst/>
              <a:cxnLst/>
              <a:rect r="r" b="b" t="t" l="l"/>
              <a:pathLst>
                <a:path h="340759" w="607171">
                  <a:moveTo>
                    <a:pt x="31607" y="0"/>
                  </a:moveTo>
                  <a:lnTo>
                    <a:pt x="575564" y="0"/>
                  </a:lnTo>
                  <a:cubicBezTo>
                    <a:pt x="583947" y="0"/>
                    <a:pt x="591986" y="3330"/>
                    <a:pt x="597913" y="9257"/>
                  </a:cubicBezTo>
                  <a:cubicBezTo>
                    <a:pt x="603841" y="15185"/>
                    <a:pt x="607171" y="23224"/>
                    <a:pt x="607171" y="31607"/>
                  </a:cubicBezTo>
                  <a:lnTo>
                    <a:pt x="607171" y="309152"/>
                  </a:lnTo>
                  <a:cubicBezTo>
                    <a:pt x="607171" y="317535"/>
                    <a:pt x="603841" y="325574"/>
                    <a:pt x="597913" y="331501"/>
                  </a:cubicBezTo>
                  <a:cubicBezTo>
                    <a:pt x="591986" y="337429"/>
                    <a:pt x="583947" y="340759"/>
                    <a:pt x="575564" y="340759"/>
                  </a:cubicBezTo>
                  <a:lnTo>
                    <a:pt x="31607" y="340759"/>
                  </a:lnTo>
                  <a:cubicBezTo>
                    <a:pt x="14151" y="340759"/>
                    <a:pt x="0" y="326608"/>
                    <a:pt x="0" y="309152"/>
                  </a:cubicBezTo>
                  <a:lnTo>
                    <a:pt x="0" y="31607"/>
                  </a:lnTo>
                  <a:cubicBezTo>
                    <a:pt x="0" y="23224"/>
                    <a:pt x="3330" y="15185"/>
                    <a:pt x="9257" y="9257"/>
                  </a:cubicBezTo>
                  <a:cubicBezTo>
                    <a:pt x="15185" y="3330"/>
                    <a:pt x="23224" y="0"/>
                    <a:pt x="3160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468" r="0" b="-9468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692311" y="7059123"/>
            <a:ext cx="3919098" cy="2199491"/>
            <a:chOff x="0" y="0"/>
            <a:chExt cx="607171" cy="3407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7171" cy="340759"/>
            </a:xfrm>
            <a:custGeom>
              <a:avLst/>
              <a:gdLst/>
              <a:ahLst/>
              <a:cxnLst/>
              <a:rect r="r" b="b" t="t" l="l"/>
              <a:pathLst>
                <a:path h="340759" w="607171">
                  <a:moveTo>
                    <a:pt x="31607" y="0"/>
                  </a:moveTo>
                  <a:lnTo>
                    <a:pt x="575564" y="0"/>
                  </a:lnTo>
                  <a:cubicBezTo>
                    <a:pt x="583947" y="0"/>
                    <a:pt x="591986" y="3330"/>
                    <a:pt x="597913" y="9257"/>
                  </a:cubicBezTo>
                  <a:cubicBezTo>
                    <a:pt x="603841" y="15185"/>
                    <a:pt x="607171" y="23224"/>
                    <a:pt x="607171" y="31607"/>
                  </a:cubicBezTo>
                  <a:lnTo>
                    <a:pt x="607171" y="309152"/>
                  </a:lnTo>
                  <a:cubicBezTo>
                    <a:pt x="607171" y="317535"/>
                    <a:pt x="603841" y="325574"/>
                    <a:pt x="597913" y="331501"/>
                  </a:cubicBezTo>
                  <a:cubicBezTo>
                    <a:pt x="591986" y="337429"/>
                    <a:pt x="583947" y="340759"/>
                    <a:pt x="575564" y="340759"/>
                  </a:cubicBezTo>
                  <a:lnTo>
                    <a:pt x="31607" y="340759"/>
                  </a:lnTo>
                  <a:cubicBezTo>
                    <a:pt x="14151" y="340759"/>
                    <a:pt x="0" y="326608"/>
                    <a:pt x="0" y="309152"/>
                  </a:cubicBezTo>
                  <a:lnTo>
                    <a:pt x="0" y="31607"/>
                  </a:lnTo>
                  <a:cubicBezTo>
                    <a:pt x="0" y="23224"/>
                    <a:pt x="3330" y="15185"/>
                    <a:pt x="9257" y="9257"/>
                  </a:cubicBezTo>
                  <a:cubicBezTo>
                    <a:pt x="15185" y="3330"/>
                    <a:pt x="23224" y="0"/>
                    <a:pt x="3160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568" r="0" b="-4568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340202" y="7059437"/>
            <a:ext cx="3919098" cy="2199491"/>
            <a:chOff x="0" y="0"/>
            <a:chExt cx="607171" cy="3407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7171" cy="340759"/>
            </a:xfrm>
            <a:custGeom>
              <a:avLst/>
              <a:gdLst/>
              <a:ahLst/>
              <a:cxnLst/>
              <a:rect r="r" b="b" t="t" l="l"/>
              <a:pathLst>
                <a:path h="340759" w="607171">
                  <a:moveTo>
                    <a:pt x="31607" y="0"/>
                  </a:moveTo>
                  <a:lnTo>
                    <a:pt x="575564" y="0"/>
                  </a:lnTo>
                  <a:cubicBezTo>
                    <a:pt x="583947" y="0"/>
                    <a:pt x="591986" y="3330"/>
                    <a:pt x="597913" y="9257"/>
                  </a:cubicBezTo>
                  <a:cubicBezTo>
                    <a:pt x="603841" y="15185"/>
                    <a:pt x="607171" y="23224"/>
                    <a:pt x="607171" y="31607"/>
                  </a:cubicBezTo>
                  <a:lnTo>
                    <a:pt x="607171" y="309152"/>
                  </a:lnTo>
                  <a:cubicBezTo>
                    <a:pt x="607171" y="317535"/>
                    <a:pt x="603841" y="325574"/>
                    <a:pt x="597913" y="331501"/>
                  </a:cubicBezTo>
                  <a:cubicBezTo>
                    <a:pt x="591986" y="337429"/>
                    <a:pt x="583947" y="340759"/>
                    <a:pt x="575564" y="340759"/>
                  </a:cubicBezTo>
                  <a:lnTo>
                    <a:pt x="31607" y="340759"/>
                  </a:lnTo>
                  <a:cubicBezTo>
                    <a:pt x="14151" y="340759"/>
                    <a:pt x="0" y="326608"/>
                    <a:pt x="0" y="309152"/>
                  </a:cubicBezTo>
                  <a:lnTo>
                    <a:pt x="0" y="31607"/>
                  </a:lnTo>
                  <a:cubicBezTo>
                    <a:pt x="0" y="23224"/>
                    <a:pt x="3330" y="15185"/>
                    <a:pt x="9257" y="9257"/>
                  </a:cubicBezTo>
                  <a:cubicBezTo>
                    <a:pt x="15185" y="3330"/>
                    <a:pt x="23224" y="0"/>
                    <a:pt x="3160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394" r="0" b="-939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394817" y="2782372"/>
            <a:ext cx="3353620" cy="5894830"/>
            <a:chOff x="0" y="0"/>
            <a:chExt cx="883258" cy="15525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4371201" y="4705232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548625" y="981075"/>
            <a:ext cx="7710675" cy="167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Monument Ultra-Bold"/>
                <a:ea typeface="Monument Ultra-Bold"/>
                <a:cs typeface="Monument Ultra-Bold"/>
                <a:sym typeface="Monument Ultra-Bold"/>
              </a:rPr>
              <a:t>O</a:t>
            </a:r>
            <a:r>
              <a:rPr lang="en-US" b="true" sz="5199" strike="noStrike" u="none">
                <a:solidFill>
                  <a:srgbClr val="0E2F5F"/>
                </a:solidFill>
                <a:latin typeface="Monument Ultra-Bold"/>
                <a:ea typeface="Monument Ultra-Bold"/>
                <a:cs typeface="Monument Ultra-Bold"/>
                <a:sym typeface="Monument Ultra-Bold"/>
              </a:rPr>
              <a:t>pportunities for Vietnam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44420" y="2990486"/>
            <a:ext cx="13214880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V</a:t>
            </a:r>
            <a:r>
              <a:rPr lang="en-US" b="true" sz="22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ietnam’s rapid urbanization, 5G rollout, and green tech focus create ideal conditions for IoT-driven smart city growth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44420" y="5633649"/>
            <a:ext cx="3919098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Urbanization = Strong Demand for Smart Solutions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92311" y="5633649"/>
            <a:ext cx="3919098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5G Infrastructure and IoT Startups Growing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40202" y="5633649"/>
            <a:ext cx="3919098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Green Tech + AI + IoT = Sustainable Development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5400000">
            <a:off x="9019092" y="4705232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13666983" y="4705232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044420" y="-184821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396943" y="1028700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-402043" y="9621299"/>
            <a:ext cx="19328578" cy="665701"/>
            <a:chOff x="0" y="0"/>
            <a:chExt cx="5090654" cy="17532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090654" cy="175329"/>
            </a:xfrm>
            <a:custGeom>
              <a:avLst/>
              <a:gdLst/>
              <a:ahLst/>
              <a:cxnLst/>
              <a:rect r="r" b="b" t="t" l="l"/>
              <a:pathLst>
                <a:path h="175329" w="5090654">
                  <a:moveTo>
                    <a:pt x="20428" y="0"/>
                  </a:moveTo>
                  <a:lnTo>
                    <a:pt x="5070227" y="0"/>
                  </a:lnTo>
                  <a:cubicBezTo>
                    <a:pt x="5081508" y="0"/>
                    <a:pt x="5090654" y="9146"/>
                    <a:pt x="5090654" y="20428"/>
                  </a:cubicBezTo>
                  <a:lnTo>
                    <a:pt x="5090654" y="154901"/>
                  </a:lnTo>
                  <a:cubicBezTo>
                    <a:pt x="5090654" y="166183"/>
                    <a:pt x="5081508" y="175329"/>
                    <a:pt x="5070227" y="175329"/>
                  </a:cubicBezTo>
                  <a:lnTo>
                    <a:pt x="20428" y="175329"/>
                  </a:lnTo>
                  <a:cubicBezTo>
                    <a:pt x="9146" y="175329"/>
                    <a:pt x="0" y="166183"/>
                    <a:pt x="0" y="154901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509065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           Presented by Group 3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6701310" y="9638559"/>
            <a:ext cx="241325" cy="5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5076" y="5688813"/>
            <a:ext cx="6346957" cy="665701"/>
            <a:chOff x="0" y="0"/>
            <a:chExt cx="1671626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1626" cy="175329"/>
            </a:xfrm>
            <a:custGeom>
              <a:avLst/>
              <a:gdLst/>
              <a:ahLst/>
              <a:cxnLst/>
              <a:rect r="r" b="b" t="t" l="l"/>
              <a:pathLst>
                <a:path h="175329" w="1671626">
                  <a:moveTo>
                    <a:pt x="62209" y="0"/>
                  </a:moveTo>
                  <a:lnTo>
                    <a:pt x="1609417" y="0"/>
                  </a:lnTo>
                  <a:cubicBezTo>
                    <a:pt x="1625916" y="0"/>
                    <a:pt x="1641739" y="6554"/>
                    <a:pt x="1653406" y="18221"/>
                  </a:cubicBezTo>
                  <a:cubicBezTo>
                    <a:pt x="1665072" y="29887"/>
                    <a:pt x="1671626" y="45710"/>
                    <a:pt x="1671626" y="62209"/>
                  </a:cubicBezTo>
                  <a:lnTo>
                    <a:pt x="1671626" y="113120"/>
                  </a:lnTo>
                  <a:cubicBezTo>
                    <a:pt x="1671626" y="129618"/>
                    <a:pt x="1665072" y="145441"/>
                    <a:pt x="1653406" y="157108"/>
                  </a:cubicBezTo>
                  <a:cubicBezTo>
                    <a:pt x="1641739" y="168774"/>
                    <a:pt x="1625916" y="175329"/>
                    <a:pt x="1609417" y="175329"/>
                  </a:cubicBezTo>
                  <a:lnTo>
                    <a:pt x="62209" y="175329"/>
                  </a:lnTo>
                  <a:cubicBezTo>
                    <a:pt x="45710" y="175329"/>
                    <a:pt x="29887" y="168774"/>
                    <a:pt x="18221" y="157108"/>
                  </a:cubicBezTo>
                  <a:cubicBezTo>
                    <a:pt x="6554" y="145441"/>
                    <a:pt x="0" y="129618"/>
                    <a:pt x="0" y="113120"/>
                  </a:cubicBezTo>
                  <a:lnTo>
                    <a:pt x="0" y="62209"/>
                  </a:lnTo>
                  <a:cubicBezTo>
                    <a:pt x="0" y="45710"/>
                    <a:pt x="6554" y="29887"/>
                    <a:pt x="18221" y="18221"/>
                  </a:cubicBezTo>
                  <a:cubicBezTo>
                    <a:pt x="29887" y="6554"/>
                    <a:pt x="45710" y="0"/>
                    <a:pt x="6220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71626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39291" y="7790637"/>
            <a:ext cx="6382742" cy="665701"/>
            <a:chOff x="0" y="0"/>
            <a:chExt cx="1681051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1051" cy="175329"/>
            </a:xfrm>
            <a:custGeom>
              <a:avLst/>
              <a:gdLst/>
              <a:ahLst/>
              <a:cxnLst/>
              <a:rect r="r" b="b" t="t" l="l"/>
              <a:pathLst>
                <a:path h="175329" w="1681051">
                  <a:moveTo>
                    <a:pt x="61860" y="0"/>
                  </a:moveTo>
                  <a:lnTo>
                    <a:pt x="1619191" y="0"/>
                  </a:lnTo>
                  <a:cubicBezTo>
                    <a:pt x="1653356" y="0"/>
                    <a:pt x="1681051" y="27696"/>
                    <a:pt x="1681051" y="61860"/>
                  </a:cubicBezTo>
                  <a:lnTo>
                    <a:pt x="1681051" y="113468"/>
                  </a:lnTo>
                  <a:cubicBezTo>
                    <a:pt x="1681051" y="147633"/>
                    <a:pt x="1653356" y="175329"/>
                    <a:pt x="1619191" y="175329"/>
                  </a:cubicBezTo>
                  <a:lnTo>
                    <a:pt x="61860" y="175329"/>
                  </a:lnTo>
                  <a:cubicBezTo>
                    <a:pt x="27696" y="175329"/>
                    <a:pt x="0" y="147633"/>
                    <a:pt x="0" y="113468"/>
                  </a:cubicBezTo>
                  <a:lnTo>
                    <a:pt x="0" y="61860"/>
                  </a:lnTo>
                  <a:cubicBezTo>
                    <a:pt x="0" y="27696"/>
                    <a:pt x="27696" y="0"/>
                    <a:pt x="61860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81051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85307" y="3582348"/>
            <a:ext cx="6336726" cy="665701"/>
            <a:chOff x="0" y="0"/>
            <a:chExt cx="1668932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8932" cy="175329"/>
            </a:xfrm>
            <a:custGeom>
              <a:avLst/>
              <a:gdLst/>
              <a:ahLst/>
              <a:cxnLst/>
              <a:rect r="r" b="b" t="t" l="l"/>
              <a:pathLst>
                <a:path h="175329" w="1668932">
                  <a:moveTo>
                    <a:pt x="62309" y="0"/>
                  </a:moveTo>
                  <a:lnTo>
                    <a:pt x="1606622" y="0"/>
                  </a:lnTo>
                  <a:cubicBezTo>
                    <a:pt x="1623148" y="0"/>
                    <a:pt x="1638996" y="6565"/>
                    <a:pt x="1650682" y="18250"/>
                  </a:cubicBezTo>
                  <a:cubicBezTo>
                    <a:pt x="1662367" y="29935"/>
                    <a:pt x="1668932" y="45784"/>
                    <a:pt x="1668932" y="62309"/>
                  </a:cubicBezTo>
                  <a:lnTo>
                    <a:pt x="1668932" y="113019"/>
                  </a:lnTo>
                  <a:cubicBezTo>
                    <a:pt x="1668932" y="129545"/>
                    <a:pt x="1662367" y="145393"/>
                    <a:pt x="1650682" y="157079"/>
                  </a:cubicBezTo>
                  <a:cubicBezTo>
                    <a:pt x="1638996" y="168764"/>
                    <a:pt x="1623148" y="175329"/>
                    <a:pt x="1606622" y="175329"/>
                  </a:cubicBezTo>
                  <a:lnTo>
                    <a:pt x="62309" y="175329"/>
                  </a:lnTo>
                  <a:cubicBezTo>
                    <a:pt x="45784" y="175329"/>
                    <a:pt x="29935" y="168764"/>
                    <a:pt x="18250" y="157079"/>
                  </a:cubicBezTo>
                  <a:cubicBezTo>
                    <a:pt x="6565" y="145393"/>
                    <a:pt x="0" y="129545"/>
                    <a:pt x="0" y="113019"/>
                  </a:cubicBezTo>
                  <a:lnTo>
                    <a:pt x="0" y="62309"/>
                  </a:lnTo>
                  <a:cubicBezTo>
                    <a:pt x="0" y="45784"/>
                    <a:pt x="6565" y="29935"/>
                    <a:pt x="18250" y="18250"/>
                  </a:cubicBezTo>
                  <a:cubicBezTo>
                    <a:pt x="29935" y="6565"/>
                    <a:pt x="45784" y="0"/>
                    <a:pt x="6230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668932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400436" y="3582348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00436" y="5688813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0" y="0"/>
                </a:lnTo>
                <a:lnTo>
                  <a:pt x="665700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00436" y="7795279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0" y="0"/>
                </a:lnTo>
                <a:lnTo>
                  <a:pt x="665700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655657" y="5581838"/>
            <a:ext cx="5650143" cy="3676462"/>
            <a:chOff x="0" y="0"/>
            <a:chExt cx="1488104" cy="9682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8104" cy="968286"/>
            </a:xfrm>
            <a:custGeom>
              <a:avLst/>
              <a:gdLst/>
              <a:ahLst/>
              <a:cxnLst/>
              <a:rect r="r" b="b" t="t" l="l"/>
              <a:pathLst>
                <a:path h="968286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488104" cy="1015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413366" y="-1343143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030900" y="1028700"/>
            <a:ext cx="4534444" cy="10287000"/>
            <a:chOff x="0" y="0"/>
            <a:chExt cx="702504" cy="1593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2504" cy="1593725"/>
            </a:xfrm>
            <a:custGeom>
              <a:avLst/>
              <a:gdLst/>
              <a:ahLst/>
              <a:cxnLst/>
              <a:rect r="r" b="b" t="t" l="l"/>
              <a:pathLst>
                <a:path h="1593725" w="702504">
                  <a:moveTo>
                    <a:pt x="0" y="0"/>
                  </a:moveTo>
                  <a:lnTo>
                    <a:pt x="702504" y="0"/>
                  </a:lnTo>
                  <a:lnTo>
                    <a:pt x="70250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120574" t="0" r="-120574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286580" y="8604096"/>
            <a:ext cx="6335453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Policies on data, integration, and public-private cooperation remain underdeveloped.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7252027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285307" y="1586517"/>
            <a:ext cx="6336726" cy="665701"/>
            <a:chOff x="0" y="0"/>
            <a:chExt cx="1668932" cy="1753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68932" cy="175329"/>
            </a:xfrm>
            <a:custGeom>
              <a:avLst/>
              <a:gdLst/>
              <a:ahLst/>
              <a:cxnLst/>
              <a:rect r="r" b="b" t="t" l="l"/>
              <a:pathLst>
                <a:path h="175329" w="1668932">
                  <a:moveTo>
                    <a:pt x="62309" y="0"/>
                  </a:moveTo>
                  <a:lnTo>
                    <a:pt x="1606622" y="0"/>
                  </a:lnTo>
                  <a:cubicBezTo>
                    <a:pt x="1623148" y="0"/>
                    <a:pt x="1638996" y="6565"/>
                    <a:pt x="1650682" y="18250"/>
                  </a:cubicBezTo>
                  <a:cubicBezTo>
                    <a:pt x="1662367" y="29935"/>
                    <a:pt x="1668932" y="45784"/>
                    <a:pt x="1668932" y="62309"/>
                  </a:cubicBezTo>
                  <a:lnTo>
                    <a:pt x="1668932" y="113019"/>
                  </a:lnTo>
                  <a:cubicBezTo>
                    <a:pt x="1668932" y="129545"/>
                    <a:pt x="1662367" y="145393"/>
                    <a:pt x="1650682" y="157079"/>
                  </a:cubicBezTo>
                  <a:cubicBezTo>
                    <a:pt x="1638996" y="168764"/>
                    <a:pt x="1623148" y="175329"/>
                    <a:pt x="1606622" y="175329"/>
                  </a:cubicBezTo>
                  <a:lnTo>
                    <a:pt x="62309" y="175329"/>
                  </a:lnTo>
                  <a:cubicBezTo>
                    <a:pt x="45784" y="175329"/>
                    <a:pt x="29935" y="168764"/>
                    <a:pt x="18250" y="157079"/>
                  </a:cubicBezTo>
                  <a:cubicBezTo>
                    <a:pt x="6565" y="145393"/>
                    <a:pt x="0" y="129545"/>
                    <a:pt x="0" y="113019"/>
                  </a:cubicBezTo>
                  <a:lnTo>
                    <a:pt x="0" y="62309"/>
                  </a:lnTo>
                  <a:cubicBezTo>
                    <a:pt x="0" y="45784"/>
                    <a:pt x="6565" y="29935"/>
                    <a:pt x="18250" y="18250"/>
                  </a:cubicBezTo>
                  <a:cubicBezTo>
                    <a:pt x="29935" y="6565"/>
                    <a:pt x="45784" y="0"/>
                    <a:pt x="6230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668932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400436" y="1586517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-402043" y="9621299"/>
            <a:ext cx="19328578" cy="665701"/>
            <a:chOff x="0" y="0"/>
            <a:chExt cx="5090654" cy="1753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090654" cy="175329"/>
            </a:xfrm>
            <a:custGeom>
              <a:avLst/>
              <a:gdLst/>
              <a:ahLst/>
              <a:cxnLst/>
              <a:rect r="r" b="b" t="t" l="l"/>
              <a:pathLst>
                <a:path h="175329" w="5090654">
                  <a:moveTo>
                    <a:pt x="20428" y="0"/>
                  </a:moveTo>
                  <a:lnTo>
                    <a:pt x="5070227" y="0"/>
                  </a:lnTo>
                  <a:cubicBezTo>
                    <a:pt x="5081508" y="0"/>
                    <a:pt x="5090654" y="9146"/>
                    <a:pt x="5090654" y="20428"/>
                  </a:cubicBezTo>
                  <a:lnTo>
                    <a:pt x="5090654" y="154901"/>
                  </a:lnTo>
                  <a:cubicBezTo>
                    <a:pt x="5090654" y="166183"/>
                    <a:pt x="5081508" y="175329"/>
                    <a:pt x="5070227" y="175329"/>
                  </a:cubicBezTo>
                  <a:lnTo>
                    <a:pt x="20428" y="175329"/>
                  </a:lnTo>
                  <a:cubicBezTo>
                    <a:pt x="9146" y="175329"/>
                    <a:pt x="0" y="166183"/>
                    <a:pt x="0" y="154901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509065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           Presented by Group 3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913272" y="5581838"/>
            <a:ext cx="3639725" cy="3639725"/>
          </a:xfrm>
          <a:custGeom>
            <a:avLst/>
            <a:gdLst/>
            <a:ahLst/>
            <a:cxnLst/>
            <a:rect r="r" b="b" t="t" l="l"/>
            <a:pathLst>
              <a:path h="3639725" w="3639725">
                <a:moveTo>
                  <a:pt x="0" y="0"/>
                </a:moveTo>
                <a:lnTo>
                  <a:pt x="3639726" y="0"/>
                </a:lnTo>
                <a:lnTo>
                  <a:pt x="3639726" y="3639725"/>
                </a:lnTo>
                <a:lnTo>
                  <a:pt x="0" y="36397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45857" y="2479145"/>
            <a:ext cx="6654579" cy="160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Monument Ultra-Bold"/>
                <a:ea typeface="Monument Ultra-Bold"/>
                <a:cs typeface="Monument Ultra-Bold"/>
                <a:sym typeface="Monument Ultra-Bold"/>
              </a:rPr>
              <a:t>Ch</a:t>
            </a:r>
            <a:r>
              <a:rPr lang="en-US" b="true" sz="5000" strike="noStrike" u="none">
                <a:solidFill>
                  <a:srgbClr val="0E2F5F"/>
                </a:solidFill>
                <a:latin typeface="Monument Ultra-Bold"/>
                <a:ea typeface="Monument Ultra-Bold"/>
                <a:cs typeface="Monument Ultra-Bold"/>
                <a:sym typeface="Monument Ultra-Bold"/>
              </a:rPr>
              <a:t>allenges for Vietnam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84034" y="4405090"/>
            <a:ext cx="633799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Smart systems need big investment, but private firms hesitate without clear returns.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76340" y="5816242"/>
            <a:ext cx="4590969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Tec</a:t>
            </a:r>
            <a:r>
              <a:rPr lang="en-US" b="true" sz="2200" strike="noStrike" u="non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 Talent Shortage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76340" y="7918066"/>
            <a:ext cx="4590969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</a:t>
            </a:r>
            <a:r>
              <a:rPr lang="en-US" b="true" sz="2200" strike="noStrike" u="non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egulatory Gaps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55907" y="3709777"/>
            <a:ext cx="4711403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High Costs, Unclear ROI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98085" y="6506914"/>
            <a:ext cx="6323948" cy="140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Skilled workers in AI, embedded systems, and cybersecurity are still limited.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8284034" y="2409259"/>
            <a:ext cx="633799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IoT expansion increases cyber threats; Vietnam lacks strong regulations and safeguards.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55907" y="1713946"/>
            <a:ext cx="4711403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Data Privacy &amp; Cybersecurity Risks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580685" y="9638559"/>
            <a:ext cx="482575" cy="5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2F8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2B66B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842588"/>
            <a:ext cx="3407457" cy="2129661"/>
          </a:xfrm>
          <a:custGeom>
            <a:avLst/>
            <a:gdLst/>
            <a:ahLst/>
            <a:cxnLst/>
            <a:rect r="r" b="b" t="t" l="l"/>
            <a:pathLst>
              <a:path h="2129661" w="3407457">
                <a:moveTo>
                  <a:pt x="0" y="0"/>
                </a:moveTo>
                <a:lnTo>
                  <a:pt x="3407457" y="0"/>
                </a:lnTo>
                <a:lnTo>
                  <a:pt x="3407457" y="2129661"/>
                </a:lnTo>
                <a:lnTo>
                  <a:pt x="0" y="2129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457" y="8128304"/>
            <a:ext cx="2258676" cy="2086452"/>
          </a:xfrm>
          <a:custGeom>
            <a:avLst/>
            <a:gdLst/>
            <a:ahLst/>
            <a:cxnLst/>
            <a:rect r="r" b="b" t="t" l="l"/>
            <a:pathLst>
              <a:path h="2086452" w="2258676">
                <a:moveTo>
                  <a:pt x="0" y="0"/>
                </a:moveTo>
                <a:lnTo>
                  <a:pt x="2258677" y="0"/>
                </a:lnTo>
                <a:lnTo>
                  <a:pt x="2258677" y="2086453"/>
                </a:lnTo>
                <a:lnTo>
                  <a:pt x="0" y="2086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03606" y="7824489"/>
            <a:ext cx="3407457" cy="2129661"/>
          </a:xfrm>
          <a:custGeom>
            <a:avLst/>
            <a:gdLst/>
            <a:ahLst/>
            <a:cxnLst/>
            <a:rect r="r" b="b" t="t" l="l"/>
            <a:pathLst>
              <a:path h="2129661" w="3407457">
                <a:moveTo>
                  <a:pt x="0" y="0"/>
                </a:moveTo>
                <a:lnTo>
                  <a:pt x="3407457" y="0"/>
                </a:lnTo>
                <a:lnTo>
                  <a:pt x="3407457" y="2129661"/>
                </a:lnTo>
                <a:lnTo>
                  <a:pt x="0" y="2129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60405" y="7842588"/>
            <a:ext cx="2516890" cy="2372168"/>
          </a:xfrm>
          <a:custGeom>
            <a:avLst/>
            <a:gdLst/>
            <a:ahLst/>
            <a:cxnLst/>
            <a:rect r="r" b="b" t="t" l="l"/>
            <a:pathLst>
              <a:path h="2372168" w="2516890">
                <a:moveTo>
                  <a:pt x="0" y="0"/>
                </a:moveTo>
                <a:lnTo>
                  <a:pt x="2516889" y="0"/>
                </a:lnTo>
                <a:lnTo>
                  <a:pt x="2516889" y="2372169"/>
                </a:lnTo>
                <a:lnTo>
                  <a:pt x="0" y="2372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69213" y="8287775"/>
            <a:ext cx="3063142" cy="1481795"/>
          </a:xfrm>
          <a:custGeom>
            <a:avLst/>
            <a:gdLst/>
            <a:ahLst/>
            <a:cxnLst/>
            <a:rect r="r" b="b" t="t" l="l"/>
            <a:pathLst>
              <a:path h="1481795" w="3063142">
                <a:moveTo>
                  <a:pt x="0" y="0"/>
                </a:moveTo>
                <a:lnTo>
                  <a:pt x="3063142" y="0"/>
                </a:lnTo>
                <a:lnTo>
                  <a:pt x="3063142" y="1481795"/>
                </a:lnTo>
                <a:lnTo>
                  <a:pt x="0" y="14817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27545" y="7572385"/>
            <a:ext cx="2902334" cy="2633868"/>
          </a:xfrm>
          <a:custGeom>
            <a:avLst/>
            <a:gdLst/>
            <a:ahLst/>
            <a:cxnLst/>
            <a:rect r="r" b="b" t="t" l="l"/>
            <a:pathLst>
              <a:path h="2633868" w="2902334">
                <a:moveTo>
                  <a:pt x="0" y="0"/>
                </a:moveTo>
                <a:lnTo>
                  <a:pt x="2902334" y="0"/>
                </a:lnTo>
                <a:lnTo>
                  <a:pt x="2902334" y="2633869"/>
                </a:lnTo>
                <a:lnTo>
                  <a:pt x="0" y="2633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66134" y="7940808"/>
            <a:ext cx="2603080" cy="2424118"/>
          </a:xfrm>
          <a:custGeom>
            <a:avLst/>
            <a:gdLst/>
            <a:ahLst/>
            <a:cxnLst/>
            <a:rect r="r" b="b" t="t" l="l"/>
            <a:pathLst>
              <a:path h="2424118" w="2603080">
                <a:moveTo>
                  <a:pt x="0" y="0"/>
                </a:moveTo>
                <a:lnTo>
                  <a:pt x="2603079" y="0"/>
                </a:lnTo>
                <a:lnTo>
                  <a:pt x="2603079" y="2424118"/>
                </a:lnTo>
                <a:lnTo>
                  <a:pt x="0" y="24241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02043" y="9621299"/>
            <a:ext cx="19328578" cy="665701"/>
            <a:chOff x="0" y="0"/>
            <a:chExt cx="5090654" cy="1753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90654" cy="175329"/>
            </a:xfrm>
            <a:custGeom>
              <a:avLst/>
              <a:gdLst/>
              <a:ahLst/>
              <a:cxnLst/>
              <a:rect r="r" b="b" t="t" l="l"/>
              <a:pathLst>
                <a:path h="175329" w="5090654">
                  <a:moveTo>
                    <a:pt x="20428" y="0"/>
                  </a:moveTo>
                  <a:lnTo>
                    <a:pt x="5070227" y="0"/>
                  </a:lnTo>
                  <a:cubicBezTo>
                    <a:pt x="5081508" y="0"/>
                    <a:pt x="5090654" y="9146"/>
                    <a:pt x="5090654" y="20428"/>
                  </a:cubicBezTo>
                  <a:lnTo>
                    <a:pt x="5090654" y="154901"/>
                  </a:lnTo>
                  <a:cubicBezTo>
                    <a:pt x="5090654" y="166183"/>
                    <a:pt x="5081508" y="175329"/>
                    <a:pt x="5070227" y="175329"/>
                  </a:cubicBezTo>
                  <a:lnTo>
                    <a:pt x="20428" y="175329"/>
                  </a:lnTo>
                  <a:cubicBezTo>
                    <a:pt x="9146" y="175329"/>
                    <a:pt x="0" y="166183"/>
                    <a:pt x="0" y="154901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09065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           Presented by Group 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3096124"/>
            <a:ext cx="16230600" cy="4094751"/>
            <a:chOff x="0" y="0"/>
            <a:chExt cx="21640800" cy="5459668"/>
          </a:xfrm>
        </p:grpSpPr>
        <p:sp>
          <p:nvSpPr>
            <p:cNvPr name="AutoShape 13" id="13"/>
            <p:cNvSpPr/>
            <p:nvPr/>
          </p:nvSpPr>
          <p:spPr>
            <a:xfrm rot="0">
              <a:off x="5818909" y="914400"/>
              <a:ext cx="15821891" cy="1359665"/>
            </a:xfrm>
            <a:prstGeom prst="rect">
              <a:avLst/>
            </a:prstGeom>
            <a:solidFill>
              <a:srgbClr val="5188CC">
                <a:alpha val="9804"/>
              </a:srgbClr>
            </a:solid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0" y="914400"/>
              <a:ext cx="7368101" cy="1359665"/>
              <a:chOff x="0" y="0"/>
              <a:chExt cx="5906632" cy="110617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907902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5907902">
                    <a:moveTo>
                      <a:pt x="5906632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907902" y="1107440"/>
                    </a:lnTo>
                    <a:lnTo>
                      <a:pt x="5907902" y="0"/>
                    </a:lnTo>
                    <a:close/>
                  </a:path>
                </a:pathLst>
              </a:custGeom>
              <a:solidFill>
                <a:srgbClr val="5188CC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144174" y="172686"/>
                <a:ext cx="796232" cy="762069"/>
              </a:xfrm>
              <a:custGeom>
                <a:avLst/>
                <a:gdLst/>
                <a:ahLst/>
                <a:cxnLst/>
                <a:rect r="r" b="b" t="t" l="l"/>
                <a:pathLst>
                  <a:path h="762069" w="796232">
                    <a:moveTo>
                      <a:pt x="398116" y="34"/>
                    </a:moveTo>
                    <a:cubicBezTo>
                      <a:pt x="261975" y="0"/>
                      <a:pt x="136161" y="72610"/>
                      <a:pt x="68080" y="190506"/>
                    </a:cubicBezTo>
                    <a:cubicBezTo>
                      <a:pt x="0" y="308402"/>
                      <a:pt x="0" y="453666"/>
                      <a:pt x="68080" y="571562"/>
                    </a:cubicBezTo>
                    <a:cubicBezTo>
                      <a:pt x="136161" y="689458"/>
                      <a:pt x="261975" y="762068"/>
                      <a:pt x="398116" y="762034"/>
                    </a:cubicBezTo>
                    <a:cubicBezTo>
                      <a:pt x="534257" y="762068"/>
                      <a:pt x="660071" y="689458"/>
                      <a:pt x="728152" y="571562"/>
                    </a:cubicBezTo>
                    <a:cubicBezTo>
                      <a:pt x="796232" y="453666"/>
                      <a:pt x="796232" y="308402"/>
                      <a:pt x="728152" y="190506"/>
                    </a:cubicBezTo>
                    <a:cubicBezTo>
                      <a:pt x="660071" y="72610"/>
                      <a:pt x="534257" y="0"/>
                      <a:pt x="398116" y="3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855774" y="1337057"/>
              <a:ext cx="4609107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SPENDING</a:t>
              </a:r>
            </a:p>
          </p:txBody>
        </p:sp>
        <p:sp>
          <p:nvSpPr>
            <p:cNvPr name="AutoShape 18" id="18"/>
            <p:cNvSpPr/>
            <p:nvPr/>
          </p:nvSpPr>
          <p:spPr>
            <a:xfrm rot="0">
              <a:off x="5818909" y="2507202"/>
              <a:ext cx="15821891" cy="1359665"/>
            </a:xfrm>
            <a:prstGeom prst="rect">
              <a:avLst/>
            </a:prstGeom>
            <a:solidFill>
              <a:srgbClr val="0F5995">
                <a:alpha val="9804"/>
              </a:srgbClr>
            </a:solid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2507202"/>
              <a:ext cx="7368101" cy="1359665"/>
              <a:chOff x="0" y="0"/>
              <a:chExt cx="5906632" cy="110617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907902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5907902">
                    <a:moveTo>
                      <a:pt x="5906632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907902" y="1107440"/>
                    </a:lnTo>
                    <a:lnTo>
                      <a:pt x="5907902" y="0"/>
                    </a:lnTo>
                    <a:close/>
                  </a:path>
                </a:pathLst>
              </a:custGeom>
              <a:solidFill>
                <a:srgbClr val="0F5995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144174" y="172686"/>
                <a:ext cx="796232" cy="762069"/>
              </a:xfrm>
              <a:custGeom>
                <a:avLst/>
                <a:gdLst/>
                <a:ahLst/>
                <a:cxnLst/>
                <a:rect r="r" b="b" t="t" l="l"/>
                <a:pathLst>
                  <a:path h="762069" w="796232">
                    <a:moveTo>
                      <a:pt x="398116" y="34"/>
                    </a:moveTo>
                    <a:cubicBezTo>
                      <a:pt x="261975" y="0"/>
                      <a:pt x="136161" y="72610"/>
                      <a:pt x="68080" y="190506"/>
                    </a:cubicBezTo>
                    <a:cubicBezTo>
                      <a:pt x="0" y="308402"/>
                      <a:pt x="0" y="453666"/>
                      <a:pt x="68080" y="571562"/>
                    </a:cubicBezTo>
                    <a:cubicBezTo>
                      <a:pt x="136161" y="689458"/>
                      <a:pt x="261975" y="762068"/>
                      <a:pt x="398116" y="762034"/>
                    </a:cubicBezTo>
                    <a:cubicBezTo>
                      <a:pt x="534257" y="762068"/>
                      <a:pt x="660071" y="689458"/>
                      <a:pt x="728152" y="571562"/>
                    </a:cubicBezTo>
                    <a:cubicBezTo>
                      <a:pt x="796232" y="453666"/>
                      <a:pt x="796232" y="308402"/>
                      <a:pt x="728152" y="190506"/>
                    </a:cubicBezTo>
                    <a:cubicBezTo>
                      <a:pt x="660071" y="72610"/>
                      <a:pt x="534257" y="0"/>
                      <a:pt x="398116" y="3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855774" y="2929859"/>
              <a:ext cx="4609107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Devices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rot="0">
              <a:off x="5818909" y="4100003"/>
              <a:ext cx="15821891" cy="1359665"/>
            </a:xfrm>
            <a:prstGeom prst="rect">
              <a:avLst/>
            </a:prstGeom>
            <a:solidFill>
              <a:srgbClr val="153953">
                <a:alpha val="9804"/>
              </a:srgbClr>
            </a:solid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0" y="4100003"/>
              <a:ext cx="7368101" cy="1359665"/>
              <a:chOff x="0" y="0"/>
              <a:chExt cx="5906632" cy="110617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907902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5907902">
                    <a:moveTo>
                      <a:pt x="5906632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907902" y="1107440"/>
                    </a:lnTo>
                    <a:lnTo>
                      <a:pt x="5907902" y="0"/>
                    </a:lnTo>
                    <a:close/>
                  </a:path>
                </a:pathLst>
              </a:custGeom>
              <a:solidFill>
                <a:srgbClr val="153953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144174" y="172686"/>
                <a:ext cx="796232" cy="762069"/>
              </a:xfrm>
              <a:custGeom>
                <a:avLst/>
                <a:gdLst/>
                <a:ahLst/>
                <a:cxnLst/>
                <a:rect r="r" b="b" t="t" l="l"/>
                <a:pathLst>
                  <a:path h="762069" w="796232">
                    <a:moveTo>
                      <a:pt x="398116" y="34"/>
                    </a:moveTo>
                    <a:cubicBezTo>
                      <a:pt x="261975" y="0"/>
                      <a:pt x="136161" y="72610"/>
                      <a:pt x="68080" y="190506"/>
                    </a:cubicBezTo>
                    <a:cubicBezTo>
                      <a:pt x="0" y="308402"/>
                      <a:pt x="0" y="453666"/>
                      <a:pt x="68080" y="571562"/>
                    </a:cubicBezTo>
                    <a:cubicBezTo>
                      <a:pt x="136161" y="689458"/>
                      <a:pt x="261975" y="762068"/>
                      <a:pt x="398116" y="762034"/>
                    </a:cubicBezTo>
                    <a:cubicBezTo>
                      <a:pt x="534257" y="762068"/>
                      <a:pt x="660071" y="689458"/>
                      <a:pt x="728152" y="571562"/>
                    </a:cubicBezTo>
                    <a:cubicBezTo>
                      <a:pt x="796232" y="453666"/>
                      <a:pt x="796232" y="308402"/>
                      <a:pt x="728152" y="190506"/>
                    </a:cubicBezTo>
                    <a:cubicBezTo>
                      <a:pt x="660071" y="72610"/>
                      <a:pt x="534257" y="0"/>
                      <a:pt x="398116" y="3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855774" y="4522661"/>
              <a:ext cx="4609107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Global Revenue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8284873" y="1089407"/>
              <a:ext cx="2133051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~900</a:t>
              </a: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 bilion USD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8284873" y="2929859"/>
              <a:ext cx="2133051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18.8 bilion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1748653" y="1089407"/>
              <a:ext cx="2133051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~1200 bilion USD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1748653" y="2929859"/>
              <a:ext cx="2133051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27 bilion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5212434" y="1089407"/>
              <a:ext cx="2133051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&gt;1500 bilion USD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5212434" y="2929859"/>
              <a:ext cx="2133051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40 bilion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928011" y="-9525"/>
              <a:ext cx="2851016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2024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1391791" y="-9525"/>
              <a:ext cx="2851016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2025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4855572" y="-9525"/>
              <a:ext cx="2851016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203-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4375410" y="4296981"/>
              <a:ext cx="3817046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5,5 – 12,6 thousand bilion USD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3999231" y="721472"/>
            <a:ext cx="10130649" cy="164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4"/>
              </a:lnSpc>
            </a:pPr>
            <a:r>
              <a:rPr lang="en-US" sz="5034">
                <a:solidFill>
                  <a:srgbClr val="0F5995"/>
                </a:solidFill>
                <a:latin typeface="Monument Bold"/>
                <a:ea typeface="Monument Bold"/>
                <a:cs typeface="Monument Bold"/>
                <a:sym typeface="Monument Bold"/>
              </a:rPr>
              <a:t>Global IoT Future Outlook (2030 Vision)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580685" y="9638559"/>
            <a:ext cx="482575" cy="5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66B2">
                <a:alpha val="100000"/>
              </a:srgbClr>
            </a:gs>
            <a:gs pos="50000">
              <a:srgbClr val="F2F8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1462" y="4343129"/>
            <a:ext cx="2721057" cy="2721057"/>
          </a:xfrm>
          <a:custGeom>
            <a:avLst/>
            <a:gdLst/>
            <a:ahLst/>
            <a:cxnLst/>
            <a:rect r="r" b="b" t="t" l="l"/>
            <a:pathLst>
              <a:path h="2721057" w="2721057">
                <a:moveTo>
                  <a:pt x="0" y="0"/>
                </a:moveTo>
                <a:lnTo>
                  <a:pt x="2721056" y="0"/>
                </a:lnTo>
                <a:lnTo>
                  <a:pt x="2721056" y="2721057"/>
                </a:lnTo>
                <a:lnTo>
                  <a:pt x="0" y="2721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1623" y="4533327"/>
            <a:ext cx="3920734" cy="4478708"/>
            <a:chOff x="0" y="0"/>
            <a:chExt cx="1349649" cy="15417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9649" cy="1541723"/>
            </a:xfrm>
            <a:custGeom>
              <a:avLst/>
              <a:gdLst/>
              <a:ahLst/>
              <a:cxnLst/>
              <a:rect r="r" b="b" t="t" l="l"/>
              <a:pathLst>
                <a:path h="1541723" w="1349649">
                  <a:moveTo>
                    <a:pt x="59238" y="0"/>
                  </a:moveTo>
                  <a:lnTo>
                    <a:pt x="1290411" y="0"/>
                  </a:lnTo>
                  <a:cubicBezTo>
                    <a:pt x="1306122" y="0"/>
                    <a:pt x="1321190" y="6241"/>
                    <a:pt x="1332299" y="17350"/>
                  </a:cubicBezTo>
                  <a:cubicBezTo>
                    <a:pt x="1343408" y="28460"/>
                    <a:pt x="1349649" y="43527"/>
                    <a:pt x="1349649" y="59238"/>
                  </a:cubicBezTo>
                  <a:lnTo>
                    <a:pt x="1349649" y="1482485"/>
                  </a:lnTo>
                  <a:cubicBezTo>
                    <a:pt x="1349649" y="1515201"/>
                    <a:pt x="1323127" y="1541723"/>
                    <a:pt x="1290411" y="1541723"/>
                  </a:cubicBezTo>
                  <a:lnTo>
                    <a:pt x="59238" y="1541723"/>
                  </a:lnTo>
                  <a:cubicBezTo>
                    <a:pt x="26522" y="1541723"/>
                    <a:pt x="0" y="1515201"/>
                    <a:pt x="0" y="1482485"/>
                  </a:cubicBezTo>
                  <a:lnTo>
                    <a:pt x="0" y="59238"/>
                  </a:lnTo>
                  <a:cubicBezTo>
                    <a:pt x="0" y="26522"/>
                    <a:pt x="26522" y="0"/>
                    <a:pt x="59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8EB4E3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49649" cy="1579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06144" y="4560125"/>
            <a:ext cx="2721057" cy="2721057"/>
          </a:xfrm>
          <a:custGeom>
            <a:avLst/>
            <a:gdLst/>
            <a:ahLst/>
            <a:cxnLst/>
            <a:rect r="r" b="b" t="t" l="l"/>
            <a:pathLst>
              <a:path h="2721057" w="2721057">
                <a:moveTo>
                  <a:pt x="0" y="0"/>
                </a:moveTo>
                <a:lnTo>
                  <a:pt x="2721057" y="0"/>
                </a:lnTo>
                <a:lnTo>
                  <a:pt x="2721057" y="2721057"/>
                </a:lnTo>
                <a:lnTo>
                  <a:pt x="0" y="2721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80299" y="4533327"/>
            <a:ext cx="3920734" cy="4478708"/>
            <a:chOff x="0" y="0"/>
            <a:chExt cx="1349649" cy="15417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9649" cy="1541723"/>
            </a:xfrm>
            <a:custGeom>
              <a:avLst/>
              <a:gdLst/>
              <a:ahLst/>
              <a:cxnLst/>
              <a:rect r="r" b="b" t="t" l="l"/>
              <a:pathLst>
                <a:path h="1541723" w="1349649">
                  <a:moveTo>
                    <a:pt x="59238" y="0"/>
                  </a:moveTo>
                  <a:lnTo>
                    <a:pt x="1290411" y="0"/>
                  </a:lnTo>
                  <a:cubicBezTo>
                    <a:pt x="1306122" y="0"/>
                    <a:pt x="1321190" y="6241"/>
                    <a:pt x="1332299" y="17350"/>
                  </a:cubicBezTo>
                  <a:cubicBezTo>
                    <a:pt x="1343408" y="28460"/>
                    <a:pt x="1349649" y="43527"/>
                    <a:pt x="1349649" y="59238"/>
                  </a:cubicBezTo>
                  <a:lnTo>
                    <a:pt x="1349649" y="1482485"/>
                  </a:lnTo>
                  <a:cubicBezTo>
                    <a:pt x="1349649" y="1515201"/>
                    <a:pt x="1323127" y="1541723"/>
                    <a:pt x="1290411" y="1541723"/>
                  </a:cubicBezTo>
                  <a:lnTo>
                    <a:pt x="59238" y="1541723"/>
                  </a:lnTo>
                  <a:cubicBezTo>
                    <a:pt x="26522" y="1541723"/>
                    <a:pt x="0" y="1515201"/>
                    <a:pt x="0" y="1482485"/>
                  </a:cubicBezTo>
                  <a:lnTo>
                    <a:pt x="0" y="59238"/>
                  </a:lnTo>
                  <a:cubicBezTo>
                    <a:pt x="0" y="26522"/>
                    <a:pt x="26522" y="0"/>
                    <a:pt x="59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8EB4E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49649" cy="1579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049810" y="351815"/>
            <a:ext cx="6083085" cy="6712370"/>
          </a:xfrm>
          <a:custGeom>
            <a:avLst/>
            <a:gdLst/>
            <a:ahLst/>
            <a:cxnLst/>
            <a:rect r="r" b="b" t="t" l="l"/>
            <a:pathLst>
              <a:path h="6712370" w="6083085">
                <a:moveTo>
                  <a:pt x="0" y="0"/>
                </a:moveTo>
                <a:lnTo>
                  <a:pt x="6083085" y="0"/>
                </a:lnTo>
                <a:lnTo>
                  <a:pt x="6083085" y="6712371"/>
                </a:lnTo>
                <a:lnTo>
                  <a:pt x="0" y="6712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28815" y="4343129"/>
            <a:ext cx="2721057" cy="2721057"/>
          </a:xfrm>
          <a:custGeom>
            <a:avLst/>
            <a:gdLst/>
            <a:ahLst/>
            <a:cxnLst/>
            <a:rect r="r" b="b" t="t" l="l"/>
            <a:pathLst>
              <a:path h="2721057" w="2721057">
                <a:moveTo>
                  <a:pt x="0" y="0"/>
                </a:moveTo>
                <a:lnTo>
                  <a:pt x="2721056" y="0"/>
                </a:lnTo>
                <a:lnTo>
                  <a:pt x="2721056" y="2721057"/>
                </a:lnTo>
                <a:lnTo>
                  <a:pt x="0" y="2721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328976" y="4533327"/>
            <a:ext cx="3920734" cy="4478708"/>
            <a:chOff x="0" y="0"/>
            <a:chExt cx="1349649" cy="15417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9649" cy="1541723"/>
            </a:xfrm>
            <a:custGeom>
              <a:avLst/>
              <a:gdLst/>
              <a:ahLst/>
              <a:cxnLst/>
              <a:rect r="r" b="b" t="t" l="l"/>
              <a:pathLst>
                <a:path h="1541723" w="1349649">
                  <a:moveTo>
                    <a:pt x="59238" y="0"/>
                  </a:moveTo>
                  <a:lnTo>
                    <a:pt x="1290411" y="0"/>
                  </a:lnTo>
                  <a:cubicBezTo>
                    <a:pt x="1306122" y="0"/>
                    <a:pt x="1321190" y="6241"/>
                    <a:pt x="1332299" y="17350"/>
                  </a:cubicBezTo>
                  <a:cubicBezTo>
                    <a:pt x="1343408" y="28460"/>
                    <a:pt x="1349649" y="43527"/>
                    <a:pt x="1349649" y="59238"/>
                  </a:cubicBezTo>
                  <a:lnTo>
                    <a:pt x="1349649" y="1482485"/>
                  </a:lnTo>
                  <a:cubicBezTo>
                    <a:pt x="1349649" y="1515201"/>
                    <a:pt x="1323127" y="1541723"/>
                    <a:pt x="1290411" y="1541723"/>
                  </a:cubicBezTo>
                  <a:lnTo>
                    <a:pt x="59238" y="1541723"/>
                  </a:lnTo>
                  <a:cubicBezTo>
                    <a:pt x="26522" y="1541723"/>
                    <a:pt x="0" y="1515201"/>
                    <a:pt x="0" y="1482485"/>
                  </a:cubicBezTo>
                  <a:lnTo>
                    <a:pt x="0" y="59238"/>
                  </a:lnTo>
                  <a:cubicBezTo>
                    <a:pt x="0" y="26522"/>
                    <a:pt x="26522" y="0"/>
                    <a:pt x="59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8EB4E3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49649" cy="1579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173399" y="4343129"/>
            <a:ext cx="2721057" cy="2721057"/>
          </a:xfrm>
          <a:custGeom>
            <a:avLst/>
            <a:gdLst/>
            <a:ahLst/>
            <a:cxnLst/>
            <a:rect r="r" b="b" t="t" l="l"/>
            <a:pathLst>
              <a:path h="2721057" w="2721057">
                <a:moveTo>
                  <a:pt x="0" y="0"/>
                </a:moveTo>
                <a:lnTo>
                  <a:pt x="2721056" y="0"/>
                </a:lnTo>
                <a:lnTo>
                  <a:pt x="2721056" y="2721057"/>
                </a:lnTo>
                <a:lnTo>
                  <a:pt x="0" y="2721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573560" y="4533327"/>
            <a:ext cx="3920734" cy="4478708"/>
            <a:chOff x="0" y="0"/>
            <a:chExt cx="1349649" cy="15417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9649" cy="1541723"/>
            </a:xfrm>
            <a:custGeom>
              <a:avLst/>
              <a:gdLst/>
              <a:ahLst/>
              <a:cxnLst/>
              <a:rect r="r" b="b" t="t" l="l"/>
              <a:pathLst>
                <a:path h="1541723" w="1349649">
                  <a:moveTo>
                    <a:pt x="59238" y="0"/>
                  </a:moveTo>
                  <a:lnTo>
                    <a:pt x="1290411" y="0"/>
                  </a:lnTo>
                  <a:cubicBezTo>
                    <a:pt x="1306122" y="0"/>
                    <a:pt x="1321190" y="6241"/>
                    <a:pt x="1332299" y="17350"/>
                  </a:cubicBezTo>
                  <a:cubicBezTo>
                    <a:pt x="1343408" y="28460"/>
                    <a:pt x="1349649" y="43527"/>
                    <a:pt x="1349649" y="59238"/>
                  </a:cubicBezTo>
                  <a:lnTo>
                    <a:pt x="1349649" y="1482485"/>
                  </a:lnTo>
                  <a:cubicBezTo>
                    <a:pt x="1349649" y="1515201"/>
                    <a:pt x="1323127" y="1541723"/>
                    <a:pt x="1290411" y="1541723"/>
                  </a:cubicBezTo>
                  <a:lnTo>
                    <a:pt x="59238" y="1541723"/>
                  </a:lnTo>
                  <a:cubicBezTo>
                    <a:pt x="26522" y="1541723"/>
                    <a:pt x="0" y="1515201"/>
                    <a:pt x="0" y="1482485"/>
                  </a:cubicBezTo>
                  <a:lnTo>
                    <a:pt x="0" y="59238"/>
                  </a:lnTo>
                  <a:cubicBezTo>
                    <a:pt x="0" y="26522"/>
                    <a:pt x="26522" y="0"/>
                    <a:pt x="59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8EB4E3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49649" cy="1579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83540" y="4787320"/>
            <a:ext cx="2816900" cy="1597417"/>
          </a:xfrm>
          <a:custGeom>
            <a:avLst/>
            <a:gdLst/>
            <a:ahLst/>
            <a:cxnLst/>
            <a:rect r="r" b="b" t="t" l="l"/>
            <a:pathLst>
              <a:path h="1597417" w="2816900">
                <a:moveTo>
                  <a:pt x="0" y="0"/>
                </a:moveTo>
                <a:lnTo>
                  <a:pt x="2816900" y="0"/>
                </a:lnTo>
                <a:lnTo>
                  <a:pt x="2816900" y="1597417"/>
                </a:lnTo>
                <a:lnTo>
                  <a:pt x="0" y="1597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985410" y="4732729"/>
            <a:ext cx="2110513" cy="1783384"/>
          </a:xfrm>
          <a:custGeom>
            <a:avLst/>
            <a:gdLst/>
            <a:ahLst/>
            <a:cxnLst/>
            <a:rect r="r" b="b" t="t" l="l"/>
            <a:pathLst>
              <a:path h="1783384" w="2110513">
                <a:moveTo>
                  <a:pt x="0" y="0"/>
                </a:moveTo>
                <a:lnTo>
                  <a:pt x="2110513" y="0"/>
                </a:lnTo>
                <a:lnTo>
                  <a:pt x="2110513" y="1783383"/>
                </a:lnTo>
                <a:lnTo>
                  <a:pt x="0" y="1783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610758" y="4709336"/>
            <a:ext cx="1551068" cy="1830169"/>
          </a:xfrm>
          <a:custGeom>
            <a:avLst/>
            <a:gdLst/>
            <a:ahLst/>
            <a:cxnLst/>
            <a:rect r="r" b="b" t="t" l="l"/>
            <a:pathLst>
              <a:path h="1830169" w="1551068">
                <a:moveTo>
                  <a:pt x="0" y="0"/>
                </a:moveTo>
                <a:lnTo>
                  <a:pt x="1551068" y="0"/>
                </a:lnTo>
                <a:lnTo>
                  <a:pt x="1551068" y="1830169"/>
                </a:lnTo>
                <a:lnTo>
                  <a:pt x="0" y="18301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649885" y="4773314"/>
            <a:ext cx="1844231" cy="1742798"/>
          </a:xfrm>
          <a:custGeom>
            <a:avLst/>
            <a:gdLst/>
            <a:ahLst/>
            <a:cxnLst/>
            <a:rect r="r" b="b" t="t" l="l"/>
            <a:pathLst>
              <a:path h="1742798" w="1844231">
                <a:moveTo>
                  <a:pt x="0" y="0"/>
                </a:moveTo>
                <a:lnTo>
                  <a:pt x="1844231" y="0"/>
                </a:lnTo>
                <a:lnTo>
                  <a:pt x="1844231" y="1742798"/>
                </a:lnTo>
                <a:lnTo>
                  <a:pt x="0" y="17427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520282" y="1019679"/>
            <a:ext cx="11247435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49"/>
              </a:lnSpc>
            </a:pPr>
            <a:r>
              <a:rPr lang="en-US" b="true" sz="4999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EMERGING FOCUS AREAS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3540" y="2044937"/>
            <a:ext cx="15505389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5"/>
              </a:lnSpc>
            </a:pPr>
            <a:r>
              <a:rPr lang="en-US" sz="25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With the synergy of AI and edge computing, emerging focus areas will shift towards real-time decision-making, ultra-low latency applications, and decentralized intelligence across smart systems.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2090" y="6721412"/>
            <a:ext cx="3416710" cy="7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5"/>
              </a:lnSpc>
            </a:pPr>
            <a:r>
              <a:rPr lang="en-US" b="true" sz="2199">
                <a:solidFill>
                  <a:srgbClr val="0E2F5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Urban infrastructure optimization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3635" y="7665158"/>
            <a:ext cx="3416710" cy="10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5"/>
              </a:lnSpc>
            </a:pPr>
            <a:r>
              <a:rPr lang="en-US" sz="2199">
                <a:solidFill>
                  <a:srgbClr val="0F5995"/>
                </a:solidFill>
                <a:latin typeface="Codec Pro"/>
                <a:ea typeface="Codec Pro"/>
                <a:cs typeface="Codec Pro"/>
                <a:sym typeface="Codec Pro"/>
              </a:rPr>
              <a:t>Smart sensors to manage utilities efficiently.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32311" y="6725056"/>
            <a:ext cx="3416710" cy="7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5"/>
              </a:lnSpc>
            </a:pPr>
            <a:r>
              <a:rPr lang="en-US" b="true" sz="2199">
                <a:solidFill>
                  <a:srgbClr val="0E2F5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Real-time Traffic Monitoring &amp; Control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32311" y="7665158"/>
            <a:ext cx="3416710" cy="7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5"/>
              </a:lnSpc>
            </a:pPr>
            <a:r>
              <a:rPr lang="en-US" sz="2199">
                <a:solidFill>
                  <a:srgbClr val="0F5995"/>
                </a:solidFill>
                <a:latin typeface="Codec Pro"/>
                <a:ea typeface="Codec Pro"/>
                <a:cs typeface="Codec Pro"/>
                <a:sym typeface="Codec Pro"/>
              </a:rPr>
              <a:t>AI-powered systems reduce congestion.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80988" y="6725056"/>
            <a:ext cx="3416710" cy="7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5"/>
              </a:lnSpc>
            </a:pPr>
            <a:r>
              <a:rPr lang="en-US" b="true" sz="2199">
                <a:solidFill>
                  <a:srgbClr val="0E2F5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Environmental Sensing &amp; Sustainability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80988" y="7665158"/>
            <a:ext cx="3416710" cy="10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5"/>
              </a:lnSpc>
            </a:pPr>
            <a:r>
              <a:rPr lang="en-US" sz="2199">
                <a:solidFill>
                  <a:srgbClr val="0F5995"/>
                </a:solidFill>
                <a:latin typeface="Codec Pro"/>
                <a:ea typeface="Codec Pro"/>
                <a:cs typeface="Codec Pro"/>
                <a:sym typeface="Codec Pro"/>
              </a:rPr>
              <a:t>Air, noise, and pollution tracking for better planning.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25572" y="6725056"/>
            <a:ext cx="3416710" cy="7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5"/>
              </a:lnSpc>
            </a:pPr>
            <a:r>
              <a:rPr lang="en-US" b="true" sz="2199">
                <a:solidFill>
                  <a:srgbClr val="0E2F5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Public Safety &amp; Predictive Maintenance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25572" y="7665158"/>
            <a:ext cx="3416710" cy="7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5"/>
              </a:lnSpc>
            </a:pPr>
            <a:r>
              <a:rPr lang="en-US" sz="2199">
                <a:solidFill>
                  <a:srgbClr val="0F5995"/>
                </a:solidFill>
                <a:latin typeface="Codec Pro"/>
                <a:ea typeface="Codec Pro"/>
                <a:cs typeface="Codec Pro"/>
                <a:sym typeface="Codec Pro"/>
              </a:rPr>
              <a:t>Early alerts for accidents &amp; proactive repairs.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-402043" y="9621299"/>
            <a:ext cx="19328578" cy="665701"/>
            <a:chOff x="0" y="0"/>
            <a:chExt cx="5090654" cy="17532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90654" cy="175329"/>
            </a:xfrm>
            <a:custGeom>
              <a:avLst/>
              <a:gdLst/>
              <a:ahLst/>
              <a:cxnLst/>
              <a:rect r="r" b="b" t="t" l="l"/>
              <a:pathLst>
                <a:path h="175329" w="5090654">
                  <a:moveTo>
                    <a:pt x="20428" y="0"/>
                  </a:moveTo>
                  <a:lnTo>
                    <a:pt x="5070227" y="0"/>
                  </a:lnTo>
                  <a:cubicBezTo>
                    <a:pt x="5081508" y="0"/>
                    <a:pt x="5090654" y="9146"/>
                    <a:pt x="5090654" y="20428"/>
                  </a:cubicBezTo>
                  <a:lnTo>
                    <a:pt x="5090654" y="154901"/>
                  </a:lnTo>
                  <a:cubicBezTo>
                    <a:pt x="5090654" y="166183"/>
                    <a:pt x="5081508" y="175329"/>
                    <a:pt x="5070227" y="175329"/>
                  </a:cubicBezTo>
                  <a:lnTo>
                    <a:pt x="20428" y="175329"/>
                  </a:lnTo>
                  <a:cubicBezTo>
                    <a:pt x="9146" y="175329"/>
                    <a:pt x="0" y="166183"/>
                    <a:pt x="0" y="154901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509065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           Presented by Group 3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6580685" y="9638559"/>
            <a:ext cx="482575" cy="5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8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39269" cy="10428339"/>
          </a:xfrm>
          <a:custGeom>
            <a:avLst/>
            <a:gdLst/>
            <a:ahLst/>
            <a:cxnLst/>
            <a:rect r="r" b="b" t="t" l="l"/>
            <a:pathLst>
              <a:path h="10428339" w="18539269">
                <a:moveTo>
                  <a:pt x="0" y="0"/>
                </a:moveTo>
                <a:lnTo>
                  <a:pt x="18539269" y="0"/>
                </a:lnTo>
                <a:lnTo>
                  <a:pt x="18539269" y="10428339"/>
                </a:lnTo>
                <a:lnTo>
                  <a:pt x="0" y="10428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20282" y="4352925"/>
            <a:ext cx="11247435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09"/>
              </a:lnSpc>
            </a:pPr>
            <a:r>
              <a:rPr lang="en-US" b="true" sz="6999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996" y="2432373"/>
            <a:ext cx="18288000" cy="6594828"/>
            <a:chOff x="0" y="0"/>
            <a:chExt cx="4816593" cy="17369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36909"/>
            </a:xfrm>
            <a:custGeom>
              <a:avLst/>
              <a:gdLst/>
              <a:ahLst/>
              <a:cxnLst/>
              <a:rect r="r" b="b" t="t" l="l"/>
              <a:pathLst>
                <a:path h="17369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36909"/>
                  </a:lnTo>
                  <a:lnTo>
                    <a:pt x="0" y="173690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784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432373"/>
            <a:ext cx="9892242" cy="6594828"/>
          </a:xfrm>
          <a:custGeom>
            <a:avLst/>
            <a:gdLst/>
            <a:ahLst/>
            <a:cxnLst/>
            <a:rect r="r" b="b" t="t" l="l"/>
            <a:pathLst>
              <a:path h="6594828" w="9892242">
                <a:moveTo>
                  <a:pt x="0" y="0"/>
                </a:moveTo>
                <a:lnTo>
                  <a:pt x="9892242" y="0"/>
                </a:lnTo>
                <a:lnTo>
                  <a:pt x="9892242" y="6594828"/>
                </a:lnTo>
                <a:lnTo>
                  <a:pt x="0" y="6594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65718" y="784528"/>
            <a:ext cx="14595686" cy="8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sz="4807">
                <a:solidFill>
                  <a:srgbClr val="0F5995"/>
                </a:solidFill>
                <a:latin typeface="Monument Bold"/>
                <a:ea typeface="Monument Bold"/>
                <a:cs typeface="Monument Bold"/>
                <a:sym typeface="Monument Bold"/>
              </a:rPr>
              <a:t>What is a Smart City? Why IoT?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402043" y="9621299"/>
            <a:ext cx="19328578" cy="665701"/>
            <a:chOff x="0" y="0"/>
            <a:chExt cx="5090654" cy="1753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0654" cy="175329"/>
            </a:xfrm>
            <a:custGeom>
              <a:avLst/>
              <a:gdLst/>
              <a:ahLst/>
              <a:cxnLst/>
              <a:rect r="r" b="b" t="t" l="l"/>
              <a:pathLst>
                <a:path h="175329" w="5090654">
                  <a:moveTo>
                    <a:pt x="20428" y="0"/>
                  </a:moveTo>
                  <a:lnTo>
                    <a:pt x="5070227" y="0"/>
                  </a:lnTo>
                  <a:cubicBezTo>
                    <a:pt x="5081508" y="0"/>
                    <a:pt x="5090654" y="9146"/>
                    <a:pt x="5090654" y="20428"/>
                  </a:cubicBezTo>
                  <a:lnTo>
                    <a:pt x="5090654" y="154901"/>
                  </a:lnTo>
                  <a:cubicBezTo>
                    <a:pt x="5090654" y="166183"/>
                    <a:pt x="5081508" y="175329"/>
                    <a:pt x="5070227" y="175329"/>
                  </a:cubicBezTo>
                  <a:lnTo>
                    <a:pt x="20428" y="175329"/>
                  </a:lnTo>
                  <a:cubicBezTo>
                    <a:pt x="9146" y="175329"/>
                    <a:pt x="0" y="166183"/>
                    <a:pt x="0" y="154901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09065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           Presented by Group 3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84611" y="3094539"/>
            <a:ext cx="7862998" cy="528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280"/>
              </a:lnSpc>
              <a:buFont typeface="Arial"/>
              <a:buChar char="•"/>
            </a:pPr>
            <a:r>
              <a:rPr lang="en-US" sz="3000">
                <a:solidFill>
                  <a:srgbClr val="0F5995"/>
                </a:solidFill>
                <a:latin typeface="Aileron"/>
                <a:ea typeface="Aileron"/>
                <a:cs typeface="Aileron"/>
                <a:sym typeface="Aileron"/>
              </a:rPr>
              <a:t>A smart city utilizes digital technologies and data to enhance efficiency, sustainability, and the quality of life.</a:t>
            </a:r>
          </a:p>
          <a:p>
            <a:pPr algn="l">
              <a:lnSpc>
                <a:spcPts val="5280"/>
              </a:lnSpc>
            </a:pPr>
          </a:p>
          <a:p>
            <a:pPr algn="l" marL="647700" indent="-323850" lvl="1">
              <a:lnSpc>
                <a:spcPts val="5280"/>
              </a:lnSpc>
              <a:buFont typeface="Arial"/>
              <a:buChar char="•"/>
            </a:pPr>
            <a:r>
              <a:rPr lang="en-US" sz="3000">
                <a:solidFill>
                  <a:srgbClr val="0F5995"/>
                </a:solidFill>
                <a:latin typeface="Aileron"/>
                <a:ea typeface="Aileron"/>
                <a:cs typeface="Aileron"/>
                <a:sym typeface="Aileron"/>
              </a:rPr>
              <a:t>Role of IoT: Enables real-time sensing, communication, and automation across urban systems.</a:t>
            </a:r>
          </a:p>
          <a:p>
            <a:pPr algn="l">
              <a:lnSpc>
                <a:spcPts val="52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701310" y="9638559"/>
            <a:ext cx="241325" cy="5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2043" y="9621299"/>
            <a:ext cx="19328578" cy="665701"/>
            <a:chOff x="0" y="0"/>
            <a:chExt cx="5090654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0654" cy="175329"/>
            </a:xfrm>
            <a:custGeom>
              <a:avLst/>
              <a:gdLst/>
              <a:ahLst/>
              <a:cxnLst/>
              <a:rect r="r" b="b" t="t" l="l"/>
              <a:pathLst>
                <a:path h="175329" w="5090654">
                  <a:moveTo>
                    <a:pt x="20428" y="0"/>
                  </a:moveTo>
                  <a:lnTo>
                    <a:pt x="5070227" y="0"/>
                  </a:lnTo>
                  <a:cubicBezTo>
                    <a:pt x="5081508" y="0"/>
                    <a:pt x="5090654" y="9146"/>
                    <a:pt x="5090654" y="20428"/>
                  </a:cubicBezTo>
                  <a:lnTo>
                    <a:pt x="5090654" y="154901"/>
                  </a:lnTo>
                  <a:cubicBezTo>
                    <a:pt x="5090654" y="166183"/>
                    <a:pt x="5081508" y="175329"/>
                    <a:pt x="5070227" y="175329"/>
                  </a:cubicBezTo>
                  <a:lnTo>
                    <a:pt x="20428" y="175329"/>
                  </a:lnTo>
                  <a:cubicBezTo>
                    <a:pt x="9146" y="175329"/>
                    <a:pt x="0" y="166183"/>
                    <a:pt x="0" y="154901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9065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           Presented by Group 3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246" y="2315930"/>
            <a:ext cx="9898429" cy="6594828"/>
          </a:xfrm>
          <a:custGeom>
            <a:avLst/>
            <a:gdLst/>
            <a:ahLst/>
            <a:cxnLst/>
            <a:rect r="r" b="b" t="t" l="l"/>
            <a:pathLst>
              <a:path h="6594828" w="9898429">
                <a:moveTo>
                  <a:pt x="0" y="0"/>
                </a:moveTo>
                <a:lnTo>
                  <a:pt x="9898429" y="0"/>
                </a:lnTo>
                <a:lnTo>
                  <a:pt x="9898429" y="6594828"/>
                </a:lnTo>
                <a:lnTo>
                  <a:pt x="0" y="6594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65718" y="784528"/>
            <a:ext cx="14595686" cy="82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sz="4807">
                <a:solidFill>
                  <a:srgbClr val="0F5995"/>
                </a:solidFill>
                <a:latin typeface="Monument Bold"/>
                <a:ea typeface="Monument Bold"/>
                <a:cs typeface="Monument Bold"/>
                <a:sym typeface="Monument Bold"/>
              </a:rPr>
              <a:t>How Does It Work?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79545" y="2315930"/>
            <a:ext cx="7444820" cy="1249265"/>
            <a:chOff x="0" y="0"/>
            <a:chExt cx="1960776" cy="3290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60775" cy="329024"/>
            </a:xfrm>
            <a:custGeom>
              <a:avLst/>
              <a:gdLst/>
              <a:ahLst/>
              <a:cxnLst/>
              <a:rect r="r" b="b" t="t" l="l"/>
              <a:pathLst>
                <a:path h="329024" w="1960775">
                  <a:moveTo>
                    <a:pt x="19758" y="0"/>
                  </a:moveTo>
                  <a:lnTo>
                    <a:pt x="1941017" y="0"/>
                  </a:lnTo>
                  <a:cubicBezTo>
                    <a:pt x="1946257" y="0"/>
                    <a:pt x="1951283" y="2082"/>
                    <a:pt x="1954988" y="5787"/>
                  </a:cubicBezTo>
                  <a:cubicBezTo>
                    <a:pt x="1958694" y="9492"/>
                    <a:pt x="1960775" y="14518"/>
                    <a:pt x="1960775" y="19758"/>
                  </a:cubicBezTo>
                  <a:lnTo>
                    <a:pt x="1960775" y="309266"/>
                  </a:lnTo>
                  <a:cubicBezTo>
                    <a:pt x="1960775" y="314506"/>
                    <a:pt x="1958694" y="319532"/>
                    <a:pt x="1954988" y="323237"/>
                  </a:cubicBezTo>
                  <a:cubicBezTo>
                    <a:pt x="1951283" y="326943"/>
                    <a:pt x="1946257" y="329024"/>
                    <a:pt x="1941017" y="329024"/>
                  </a:cubicBezTo>
                  <a:lnTo>
                    <a:pt x="19758" y="329024"/>
                  </a:lnTo>
                  <a:cubicBezTo>
                    <a:pt x="14518" y="329024"/>
                    <a:pt x="9492" y="326943"/>
                    <a:pt x="5787" y="323237"/>
                  </a:cubicBezTo>
                  <a:cubicBezTo>
                    <a:pt x="2082" y="319532"/>
                    <a:pt x="0" y="314506"/>
                    <a:pt x="0" y="309266"/>
                  </a:cubicBezTo>
                  <a:lnTo>
                    <a:pt x="0" y="19758"/>
                  </a:lnTo>
                  <a:cubicBezTo>
                    <a:pt x="0" y="14518"/>
                    <a:pt x="2082" y="9492"/>
                    <a:pt x="5787" y="5787"/>
                  </a:cubicBezTo>
                  <a:cubicBezTo>
                    <a:pt x="9492" y="2082"/>
                    <a:pt x="14518" y="0"/>
                    <a:pt x="1975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60776" cy="376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Perception Layer: Sensors, cameras, RFID tags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79545" y="3894235"/>
            <a:ext cx="7444820" cy="1249265"/>
            <a:chOff x="0" y="0"/>
            <a:chExt cx="1960776" cy="3290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60775" cy="329024"/>
            </a:xfrm>
            <a:custGeom>
              <a:avLst/>
              <a:gdLst/>
              <a:ahLst/>
              <a:cxnLst/>
              <a:rect r="r" b="b" t="t" l="l"/>
              <a:pathLst>
                <a:path h="329024" w="1960775">
                  <a:moveTo>
                    <a:pt x="19758" y="0"/>
                  </a:moveTo>
                  <a:lnTo>
                    <a:pt x="1941017" y="0"/>
                  </a:lnTo>
                  <a:cubicBezTo>
                    <a:pt x="1946257" y="0"/>
                    <a:pt x="1951283" y="2082"/>
                    <a:pt x="1954988" y="5787"/>
                  </a:cubicBezTo>
                  <a:cubicBezTo>
                    <a:pt x="1958694" y="9492"/>
                    <a:pt x="1960775" y="14518"/>
                    <a:pt x="1960775" y="19758"/>
                  </a:cubicBezTo>
                  <a:lnTo>
                    <a:pt x="1960775" y="309266"/>
                  </a:lnTo>
                  <a:cubicBezTo>
                    <a:pt x="1960775" y="314506"/>
                    <a:pt x="1958694" y="319532"/>
                    <a:pt x="1954988" y="323237"/>
                  </a:cubicBezTo>
                  <a:cubicBezTo>
                    <a:pt x="1951283" y="326943"/>
                    <a:pt x="1946257" y="329024"/>
                    <a:pt x="1941017" y="329024"/>
                  </a:cubicBezTo>
                  <a:lnTo>
                    <a:pt x="19758" y="329024"/>
                  </a:lnTo>
                  <a:cubicBezTo>
                    <a:pt x="14518" y="329024"/>
                    <a:pt x="9492" y="326943"/>
                    <a:pt x="5787" y="323237"/>
                  </a:cubicBezTo>
                  <a:cubicBezTo>
                    <a:pt x="2082" y="319532"/>
                    <a:pt x="0" y="314506"/>
                    <a:pt x="0" y="309266"/>
                  </a:cubicBezTo>
                  <a:lnTo>
                    <a:pt x="0" y="19758"/>
                  </a:lnTo>
                  <a:cubicBezTo>
                    <a:pt x="0" y="14518"/>
                    <a:pt x="2082" y="9492"/>
                    <a:pt x="5787" y="5787"/>
                  </a:cubicBezTo>
                  <a:cubicBezTo>
                    <a:pt x="9492" y="2082"/>
                    <a:pt x="14518" y="0"/>
                    <a:pt x="1975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60776" cy="376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Network Layer: 5G, LPWAN, Wi-Fi, Zigbee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79545" y="5476875"/>
            <a:ext cx="7444820" cy="1249265"/>
            <a:chOff x="0" y="0"/>
            <a:chExt cx="1960776" cy="3290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60775" cy="329024"/>
            </a:xfrm>
            <a:custGeom>
              <a:avLst/>
              <a:gdLst/>
              <a:ahLst/>
              <a:cxnLst/>
              <a:rect r="r" b="b" t="t" l="l"/>
              <a:pathLst>
                <a:path h="329024" w="1960775">
                  <a:moveTo>
                    <a:pt x="19758" y="0"/>
                  </a:moveTo>
                  <a:lnTo>
                    <a:pt x="1941017" y="0"/>
                  </a:lnTo>
                  <a:cubicBezTo>
                    <a:pt x="1946257" y="0"/>
                    <a:pt x="1951283" y="2082"/>
                    <a:pt x="1954988" y="5787"/>
                  </a:cubicBezTo>
                  <a:cubicBezTo>
                    <a:pt x="1958694" y="9492"/>
                    <a:pt x="1960775" y="14518"/>
                    <a:pt x="1960775" y="19758"/>
                  </a:cubicBezTo>
                  <a:lnTo>
                    <a:pt x="1960775" y="309266"/>
                  </a:lnTo>
                  <a:cubicBezTo>
                    <a:pt x="1960775" y="314506"/>
                    <a:pt x="1958694" y="319532"/>
                    <a:pt x="1954988" y="323237"/>
                  </a:cubicBezTo>
                  <a:cubicBezTo>
                    <a:pt x="1951283" y="326943"/>
                    <a:pt x="1946257" y="329024"/>
                    <a:pt x="1941017" y="329024"/>
                  </a:cubicBezTo>
                  <a:lnTo>
                    <a:pt x="19758" y="329024"/>
                  </a:lnTo>
                  <a:cubicBezTo>
                    <a:pt x="14518" y="329024"/>
                    <a:pt x="9492" y="326943"/>
                    <a:pt x="5787" y="323237"/>
                  </a:cubicBezTo>
                  <a:cubicBezTo>
                    <a:pt x="2082" y="319532"/>
                    <a:pt x="0" y="314506"/>
                    <a:pt x="0" y="309266"/>
                  </a:cubicBezTo>
                  <a:lnTo>
                    <a:pt x="0" y="19758"/>
                  </a:lnTo>
                  <a:cubicBezTo>
                    <a:pt x="0" y="14518"/>
                    <a:pt x="2082" y="9492"/>
                    <a:pt x="5787" y="5787"/>
                  </a:cubicBezTo>
                  <a:cubicBezTo>
                    <a:pt x="9492" y="2082"/>
                    <a:pt x="14518" y="0"/>
                    <a:pt x="1975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960776" cy="376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Layer: Cloud, Edge computing, Big Data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79545" y="7059515"/>
            <a:ext cx="7444820" cy="1390650"/>
            <a:chOff x="0" y="0"/>
            <a:chExt cx="1960776" cy="3662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60775" cy="366262"/>
            </a:xfrm>
            <a:custGeom>
              <a:avLst/>
              <a:gdLst/>
              <a:ahLst/>
              <a:cxnLst/>
              <a:rect r="r" b="b" t="t" l="l"/>
              <a:pathLst>
                <a:path h="366262" w="1960775">
                  <a:moveTo>
                    <a:pt x="19758" y="0"/>
                  </a:moveTo>
                  <a:lnTo>
                    <a:pt x="1941017" y="0"/>
                  </a:lnTo>
                  <a:cubicBezTo>
                    <a:pt x="1946257" y="0"/>
                    <a:pt x="1951283" y="2082"/>
                    <a:pt x="1954988" y="5787"/>
                  </a:cubicBezTo>
                  <a:cubicBezTo>
                    <a:pt x="1958694" y="9492"/>
                    <a:pt x="1960775" y="14518"/>
                    <a:pt x="1960775" y="19758"/>
                  </a:cubicBezTo>
                  <a:lnTo>
                    <a:pt x="1960775" y="346503"/>
                  </a:lnTo>
                  <a:cubicBezTo>
                    <a:pt x="1960775" y="351744"/>
                    <a:pt x="1958694" y="356769"/>
                    <a:pt x="1954988" y="360475"/>
                  </a:cubicBezTo>
                  <a:cubicBezTo>
                    <a:pt x="1951283" y="364180"/>
                    <a:pt x="1946257" y="366262"/>
                    <a:pt x="1941017" y="366262"/>
                  </a:cubicBezTo>
                  <a:lnTo>
                    <a:pt x="19758" y="366262"/>
                  </a:lnTo>
                  <a:cubicBezTo>
                    <a:pt x="14518" y="366262"/>
                    <a:pt x="9492" y="364180"/>
                    <a:pt x="5787" y="360475"/>
                  </a:cubicBezTo>
                  <a:cubicBezTo>
                    <a:pt x="2082" y="356769"/>
                    <a:pt x="0" y="351744"/>
                    <a:pt x="0" y="346503"/>
                  </a:cubicBezTo>
                  <a:lnTo>
                    <a:pt x="0" y="19758"/>
                  </a:lnTo>
                  <a:cubicBezTo>
                    <a:pt x="0" y="14518"/>
                    <a:pt x="2082" y="9492"/>
                    <a:pt x="5787" y="5787"/>
                  </a:cubicBezTo>
                  <a:cubicBezTo>
                    <a:pt x="9492" y="2082"/>
                    <a:pt x="14518" y="0"/>
                    <a:pt x="1975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60776" cy="413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Network Application Layer: Traffic control, waste management, energy optimization: 5G, LPWAN, Wi-Fi, Zigbee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701310" y="9638559"/>
            <a:ext cx="241325" cy="114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  <a:p>
            <a:pPr algn="ctr">
              <a:lnSpc>
                <a:spcPts val="458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84000">
            <a:off x="6917808" y="8926514"/>
            <a:ext cx="15613996" cy="4079156"/>
          </a:xfrm>
          <a:custGeom>
            <a:avLst/>
            <a:gdLst/>
            <a:ahLst/>
            <a:cxnLst/>
            <a:rect r="r" b="b" t="t" l="l"/>
            <a:pathLst>
              <a:path h="4079156" w="15613996">
                <a:moveTo>
                  <a:pt x="0" y="0"/>
                </a:moveTo>
                <a:lnTo>
                  <a:pt x="15613996" y="0"/>
                </a:lnTo>
                <a:lnTo>
                  <a:pt x="15613996" y="4079156"/>
                </a:lnTo>
                <a:lnTo>
                  <a:pt x="0" y="4079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97" y="2940349"/>
            <a:ext cx="18266603" cy="8229600"/>
          </a:xfrm>
          <a:custGeom>
            <a:avLst/>
            <a:gdLst/>
            <a:ahLst/>
            <a:cxnLst/>
            <a:rect r="r" b="b" t="t" l="l"/>
            <a:pathLst>
              <a:path h="8229600" w="18266603">
                <a:moveTo>
                  <a:pt x="0" y="0"/>
                </a:moveTo>
                <a:lnTo>
                  <a:pt x="18266603" y="0"/>
                </a:lnTo>
                <a:lnTo>
                  <a:pt x="182666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</a:blip>
            <a:stretch>
              <a:fillRect l="0" t="-10900" r="0" b="-1090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39295" y="1143372"/>
            <a:ext cx="11409410" cy="273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6"/>
              </a:lnSpc>
            </a:pPr>
            <a:r>
              <a:rPr lang="en-US" sz="5543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SMART CITIES </a:t>
            </a:r>
          </a:p>
          <a:p>
            <a:pPr algn="ctr">
              <a:lnSpc>
                <a:spcPts val="7206"/>
              </a:lnSpc>
            </a:pPr>
            <a:r>
              <a:rPr lang="en-US" sz="5543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around the world</a:t>
            </a:r>
          </a:p>
          <a:p>
            <a:pPr algn="ctr">
              <a:lnSpc>
                <a:spcPts val="720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701310" y="9638559"/>
            <a:ext cx="241325" cy="5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36584" y="1868679"/>
            <a:ext cx="5060185" cy="6787136"/>
            <a:chOff x="0" y="0"/>
            <a:chExt cx="1332724" cy="17875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2724" cy="1787558"/>
            </a:xfrm>
            <a:custGeom>
              <a:avLst/>
              <a:gdLst/>
              <a:ahLst/>
              <a:cxnLst/>
              <a:rect r="r" b="b" t="t" l="l"/>
              <a:pathLst>
                <a:path h="1787558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1758489"/>
                  </a:lnTo>
                  <a:cubicBezTo>
                    <a:pt x="1332724" y="1774544"/>
                    <a:pt x="1319709" y="1787558"/>
                    <a:pt x="1303654" y="1787558"/>
                  </a:cubicBezTo>
                  <a:lnTo>
                    <a:pt x="29069" y="1787558"/>
                  </a:lnTo>
                  <a:cubicBezTo>
                    <a:pt x="21360" y="1787558"/>
                    <a:pt x="13966" y="1784496"/>
                    <a:pt x="8514" y="1779044"/>
                  </a:cubicBezTo>
                  <a:cubicBezTo>
                    <a:pt x="3063" y="1773593"/>
                    <a:pt x="0" y="1766199"/>
                    <a:pt x="0" y="1758489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32724" cy="1854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96585" indent="-248293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 IoT Sensors: Track flow, pressure, and soil moisture in real time</a:t>
              </a:r>
            </a:p>
            <a:p>
              <a:pPr algn="l" marL="496585" indent="-248293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Connectivity: Data transmitted via LoRaWAN or Wi-Fi</a:t>
              </a:r>
            </a:p>
            <a:p>
              <a:pPr algn="l" marL="496585" indent="-248293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Cloud &amp; AI: Analyze patterns, detect leaks, optimize usage</a:t>
              </a:r>
            </a:p>
            <a:p>
              <a:pPr algn="l" marL="496585" indent="-248293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 </a:t>
              </a:r>
              <a:r>
                <a:rPr lang="en-US" sz="23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Remote Control: City operators manage systems from dashboards</a:t>
              </a:r>
              <a:r>
                <a:rPr lang="en-US" sz="23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 </a:t>
              </a:r>
            </a:p>
            <a:p>
              <a:pPr algn="l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Impact:</a:t>
              </a:r>
            </a:p>
            <a:p>
              <a:pPr algn="l" marL="496585" indent="-248293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25% reduction in water consumption</a:t>
              </a:r>
            </a:p>
            <a:p>
              <a:pPr algn="l" marL="496585" indent="-248293" lvl="1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Faster leak detection and response</a:t>
              </a:r>
            </a:p>
            <a:p>
              <a:pPr algn="l">
                <a:lnSpc>
                  <a:spcPts val="34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2043" y="9621299"/>
            <a:ext cx="19328578" cy="665701"/>
            <a:chOff x="0" y="0"/>
            <a:chExt cx="5090654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0654" cy="175329"/>
            </a:xfrm>
            <a:custGeom>
              <a:avLst/>
              <a:gdLst/>
              <a:ahLst/>
              <a:cxnLst/>
              <a:rect r="r" b="b" t="t" l="l"/>
              <a:pathLst>
                <a:path h="175329" w="5090654">
                  <a:moveTo>
                    <a:pt x="20428" y="0"/>
                  </a:moveTo>
                  <a:lnTo>
                    <a:pt x="5070227" y="0"/>
                  </a:lnTo>
                  <a:cubicBezTo>
                    <a:pt x="5081508" y="0"/>
                    <a:pt x="5090654" y="9146"/>
                    <a:pt x="5090654" y="20428"/>
                  </a:cubicBezTo>
                  <a:lnTo>
                    <a:pt x="5090654" y="154901"/>
                  </a:lnTo>
                  <a:cubicBezTo>
                    <a:pt x="5090654" y="166183"/>
                    <a:pt x="5081508" y="175329"/>
                    <a:pt x="5070227" y="175329"/>
                  </a:cubicBezTo>
                  <a:lnTo>
                    <a:pt x="20428" y="175329"/>
                  </a:lnTo>
                  <a:cubicBezTo>
                    <a:pt x="9146" y="175329"/>
                    <a:pt x="0" y="166183"/>
                    <a:pt x="0" y="154901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065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           Presented by Group 3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73257" y="1868679"/>
            <a:ext cx="11941084" cy="6273733"/>
          </a:xfrm>
          <a:custGeom>
            <a:avLst/>
            <a:gdLst/>
            <a:ahLst/>
            <a:cxnLst/>
            <a:rect r="r" b="b" t="t" l="l"/>
            <a:pathLst>
              <a:path h="6273733" w="11941084">
                <a:moveTo>
                  <a:pt x="0" y="0"/>
                </a:moveTo>
                <a:lnTo>
                  <a:pt x="11941084" y="0"/>
                </a:lnTo>
                <a:lnTo>
                  <a:pt x="11941084" y="6273734"/>
                </a:lnTo>
                <a:lnTo>
                  <a:pt x="0" y="6273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3257" y="308725"/>
            <a:ext cx="13577310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5"/>
              </a:lnSpc>
              <a:spcBef>
                <a:spcPct val="0"/>
              </a:spcBef>
            </a:pPr>
            <a:r>
              <a:rPr lang="en-US" b="true" sz="3500">
                <a:solidFill>
                  <a:srgbClr val="0E2F5F"/>
                </a:solidFill>
                <a:latin typeface="Monument Ultra-Bold"/>
                <a:ea typeface="Monument Ultra-Bold"/>
                <a:cs typeface="Monument Ultra-Bold"/>
                <a:sym typeface="Monument Ultra-Bold"/>
              </a:rPr>
              <a:t>B</a:t>
            </a:r>
            <a:r>
              <a:rPr lang="en-US" b="true" sz="3500" strike="noStrike" u="none">
                <a:solidFill>
                  <a:srgbClr val="0E2F5F"/>
                </a:solidFill>
                <a:latin typeface="Monument Ultra-Bold"/>
                <a:ea typeface="Monument Ultra-Bold"/>
                <a:cs typeface="Monument Ultra-Bold"/>
                <a:sym typeface="Monument Ultra-Bold"/>
              </a:rPr>
              <a:t>arcelona's Smart Water Management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01310" y="9638559"/>
            <a:ext cx="241325" cy="5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19089" y="2302249"/>
            <a:ext cx="6577680" cy="6353566"/>
            <a:chOff x="0" y="0"/>
            <a:chExt cx="1732393" cy="1673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393" cy="1673367"/>
            </a:xfrm>
            <a:custGeom>
              <a:avLst/>
              <a:gdLst/>
              <a:ahLst/>
              <a:cxnLst/>
              <a:rect r="r" b="b" t="t" l="l"/>
              <a:pathLst>
                <a:path h="1673367" w="1732393">
                  <a:moveTo>
                    <a:pt x="22363" y="0"/>
                  </a:moveTo>
                  <a:lnTo>
                    <a:pt x="1710030" y="0"/>
                  </a:lnTo>
                  <a:cubicBezTo>
                    <a:pt x="1722381" y="0"/>
                    <a:pt x="1732393" y="10012"/>
                    <a:pt x="1732393" y="22363"/>
                  </a:cubicBezTo>
                  <a:lnTo>
                    <a:pt x="1732393" y="1651004"/>
                  </a:lnTo>
                  <a:cubicBezTo>
                    <a:pt x="1732393" y="1663355"/>
                    <a:pt x="1722381" y="1673367"/>
                    <a:pt x="1710030" y="1673367"/>
                  </a:cubicBezTo>
                  <a:lnTo>
                    <a:pt x="22363" y="1673367"/>
                  </a:lnTo>
                  <a:cubicBezTo>
                    <a:pt x="16432" y="1673367"/>
                    <a:pt x="10744" y="1671011"/>
                    <a:pt x="6550" y="1666817"/>
                  </a:cubicBezTo>
                  <a:cubicBezTo>
                    <a:pt x="2356" y="1662623"/>
                    <a:pt x="0" y="1656935"/>
                    <a:pt x="0" y="1651004"/>
                  </a:cubicBezTo>
                  <a:lnTo>
                    <a:pt x="0" y="22363"/>
                  </a:lnTo>
                  <a:cubicBezTo>
                    <a:pt x="0" y="10012"/>
                    <a:pt x="10012" y="0"/>
                    <a:pt x="22363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732393" cy="1749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75" indent="-259087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Nationwide IoT Infrastructure: Unifies data from streetlights, lampposts, CCTV, environment sensors</a:t>
              </a:r>
            </a:p>
            <a:p>
              <a:pPr algn="l" marL="518175" indent="-259087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Interconnected Systems: Supports predictive mainte</a:t>
              </a: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nance, crowd monitoring, and urban planning</a:t>
              </a:r>
            </a:p>
            <a:p>
              <a:pPr algn="l" marL="518175" indent="-259087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Integrated with AI &amp; Cloud: Enables real-time alerts and insights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 </a:t>
              </a: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Impact:</a:t>
              </a:r>
            </a:p>
            <a:p>
              <a:pPr algn="l" marL="518175" indent="-259087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Imp</a:t>
              </a: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roved emergency response</a:t>
              </a:r>
            </a:p>
            <a:p>
              <a:pPr algn="l" marL="518175" indent="-259087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Efficient public services</a:t>
              </a:r>
            </a:p>
            <a:p>
              <a:pPr algn="l" marL="518175" indent="-259087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Enhanced public safety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82993" y="9621299"/>
            <a:ext cx="19328578" cy="665701"/>
            <a:chOff x="0" y="0"/>
            <a:chExt cx="5090654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0654" cy="175329"/>
            </a:xfrm>
            <a:custGeom>
              <a:avLst/>
              <a:gdLst/>
              <a:ahLst/>
              <a:cxnLst/>
              <a:rect r="r" b="b" t="t" l="l"/>
              <a:pathLst>
                <a:path h="175329" w="5090654">
                  <a:moveTo>
                    <a:pt x="20428" y="0"/>
                  </a:moveTo>
                  <a:lnTo>
                    <a:pt x="5070227" y="0"/>
                  </a:lnTo>
                  <a:cubicBezTo>
                    <a:pt x="5081508" y="0"/>
                    <a:pt x="5090654" y="9146"/>
                    <a:pt x="5090654" y="20428"/>
                  </a:cubicBezTo>
                  <a:lnTo>
                    <a:pt x="5090654" y="154901"/>
                  </a:lnTo>
                  <a:cubicBezTo>
                    <a:pt x="5090654" y="166183"/>
                    <a:pt x="5081508" y="175329"/>
                    <a:pt x="5070227" y="175329"/>
                  </a:cubicBezTo>
                  <a:lnTo>
                    <a:pt x="20428" y="175329"/>
                  </a:lnTo>
                  <a:cubicBezTo>
                    <a:pt x="9146" y="175329"/>
                    <a:pt x="0" y="166183"/>
                    <a:pt x="0" y="154901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065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           Presented by Group 3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1101" y="1868679"/>
            <a:ext cx="9850023" cy="7245450"/>
          </a:xfrm>
          <a:custGeom>
            <a:avLst/>
            <a:gdLst/>
            <a:ahLst/>
            <a:cxnLst/>
            <a:rect r="r" b="b" t="t" l="l"/>
            <a:pathLst>
              <a:path h="7245450" w="9850023">
                <a:moveTo>
                  <a:pt x="0" y="0"/>
                </a:moveTo>
                <a:lnTo>
                  <a:pt x="9850023" y="0"/>
                </a:lnTo>
                <a:lnTo>
                  <a:pt x="9850023" y="7245450"/>
                </a:lnTo>
                <a:lnTo>
                  <a:pt x="0" y="724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3257" y="308725"/>
            <a:ext cx="13577310" cy="112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5"/>
              </a:lnSpc>
              <a:spcBef>
                <a:spcPct val="0"/>
              </a:spcBef>
            </a:pPr>
            <a:r>
              <a:rPr lang="en-US" b="true" sz="3500">
                <a:solidFill>
                  <a:srgbClr val="0E2F5F"/>
                </a:solidFill>
                <a:latin typeface="Monument Ultra-Bold"/>
                <a:ea typeface="Monument Ultra-Bold"/>
                <a:cs typeface="Monument Ultra-Bold"/>
                <a:sym typeface="Monument Ultra-Bold"/>
              </a:rPr>
              <a:t>Sing</a:t>
            </a:r>
            <a:r>
              <a:rPr lang="en-US" b="true" sz="3500" strike="noStrike" u="none">
                <a:solidFill>
                  <a:srgbClr val="0E2F5F"/>
                </a:solidFill>
                <a:latin typeface="Monument Ultra-Bold"/>
                <a:ea typeface="Monument Ultra-Bold"/>
                <a:cs typeface="Monument Ultra-Bold"/>
                <a:sym typeface="Monument Ultra-Bold"/>
              </a:rPr>
              <a:t>apore – Smart Nation Sensor Platform (SNSP)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01310" y="9638559"/>
            <a:ext cx="241325" cy="5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154552" y="1057439"/>
            <a:ext cx="1048582" cy="10485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09591" y="1328693"/>
            <a:ext cx="338504" cy="506075"/>
          </a:xfrm>
          <a:custGeom>
            <a:avLst/>
            <a:gdLst/>
            <a:ahLst/>
            <a:cxnLst/>
            <a:rect r="r" b="b" t="t" l="l"/>
            <a:pathLst>
              <a:path h="506075" w="338504">
                <a:moveTo>
                  <a:pt x="0" y="0"/>
                </a:moveTo>
                <a:lnTo>
                  <a:pt x="338504" y="0"/>
                </a:lnTo>
                <a:lnTo>
                  <a:pt x="338504" y="506075"/>
                </a:lnTo>
                <a:lnTo>
                  <a:pt x="0" y="506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58327" y="7453986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31524" y="7665975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64511" y="534860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106021"/>
            <a:ext cx="5615543" cy="5789220"/>
          </a:xfrm>
          <a:custGeom>
            <a:avLst/>
            <a:gdLst/>
            <a:ahLst/>
            <a:cxnLst/>
            <a:rect r="r" b="b" t="t" l="l"/>
            <a:pathLst>
              <a:path h="5789220" w="5615543">
                <a:moveTo>
                  <a:pt x="0" y="0"/>
                </a:moveTo>
                <a:lnTo>
                  <a:pt x="5615543" y="0"/>
                </a:lnTo>
                <a:lnTo>
                  <a:pt x="5615543" y="5789220"/>
                </a:lnTo>
                <a:lnTo>
                  <a:pt x="0" y="5789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58327" y="3522008"/>
            <a:ext cx="8491789" cy="192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Monument Ultra-Bold"/>
                <a:ea typeface="Monument Ultra-Bold"/>
                <a:cs typeface="Monument Ultra-Bold"/>
                <a:sym typeface="Monument Ultra-Bold"/>
              </a:rPr>
              <a:t>SMART CITIES in VIETNAM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09754" y="9722494"/>
            <a:ext cx="241325" cy="5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2043" y="9621299"/>
            <a:ext cx="19328578" cy="665701"/>
            <a:chOff x="0" y="0"/>
            <a:chExt cx="5090654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0654" cy="175329"/>
            </a:xfrm>
            <a:custGeom>
              <a:avLst/>
              <a:gdLst/>
              <a:ahLst/>
              <a:cxnLst/>
              <a:rect r="r" b="b" t="t" l="l"/>
              <a:pathLst>
                <a:path h="175329" w="5090654">
                  <a:moveTo>
                    <a:pt x="20428" y="0"/>
                  </a:moveTo>
                  <a:lnTo>
                    <a:pt x="5070227" y="0"/>
                  </a:lnTo>
                  <a:cubicBezTo>
                    <a:pt x="5081508" y="0"/>
                    <a:pt x="5090654" y="9146"/>
                    <a:pt x="5090654" y="20428"/>
                  </a:cubicBezTo>
                  <a:lnTo>
                    <a:pt x="5090654" y="154901"/>
                  </a:lnTo>
                  <a:cubicBezTo>
                    <a:pt x="5090654" y="166183"/>
                    <a:pt x="5081508" y="175329"/>
                    <a:pt x="5070227" y="175329"/>
                  </a:cubicBezTo>
                  <a:lnTo>
                    <a:pt x="20428" y="175329"/>
                  </a:lnTo>
                  <a:cubicBezTo>
                    <a:pt x="9146" y="175329"/>
                    <a:pt x="0" y="166183"/>
                    <a:pt x="0" y="154901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9065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           Presented by Group 3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3257" y="308725"/>
            <a:ext cx="13577310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5"/>
              </a:lnSpc>
              <a:spcBef>
                <a:spcPct val="0"/>
              </a:spcBef>
            </a:pPr>
            <a:r>
              <a:rPr lang="en-US" b="true" sz="3500">
                <a:solidFill>
                  <a:srgbClr val="0E2F5F"/>
                </a:solidFill>
                <a:latin typeface="Monument Ultra-Bold"/>
                <a:ea typeface="Monument Ultra-Bold"/>
                <a:cs typeface="Monument Ultra-Bold"/>
                <a:sym typeface="Monument Ultra-Bold"/>
              </a:rPr>
              <a:t>IoT and Smart City Market in Vietnam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4182" y="1606818"/>
            <a:ext cx="9591558" cy="854783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904685" y="2148939"/>
            <a:ext cx="7392715" cy="571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5772"/>
              </a:lnSpc>
              <a:buFont typeface="Arial"/>
              <a:buChar char="•"/>
            </a:pPr>
            <a:r>
              <a:rPr lang="en-US" b="true" sz="26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2019: IoT market valued at ~$2.02 billion</a:t>
            </a:r>
          </a:p>
          <a:p>
            <a:pPr algn="l" marL="561341" indent="-280670" lvl="1">
              <a:lnSpc>
                <a:spcPts val="5772"/>
              </a:lnSpc>
              <a:buFont typeface="Arial"/>
              <a:buChar char="•"/>
            </a:pPr>
            <a:r>
              <a:rPr lang="en-US" b="true" sz="26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2022: Grew to ~$3.11 billion (Source: Markets &amp; Data)</a:t>
            </a:r>
          </a:p>
          <a:p>
            <a:pPr algn="l" marL="561341" indent="-280670" lvl="1">
              <a:lnSpc>
                <a:spcPts val="5772"/>
              </a:lnSpc>
              <a:buFont typeface="Arial"/>
              <a:buChar char="•"/>
            </a:pPr>
            <a:r>
              <a:rPr lang="en-US" b="true" sz="26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2023: Smart City sector worth ~$6.5 billion, with projected 36.7% CAGR to 2030</a:t>
            </a:r>
          </a:p>
          <a:p>
            <a:pPr algn="l" marL="561341" indent="-280670" lvl="1">
              <a:lnSpc>
                <a:spcPts val="5772"/>
              </a:lnSpc>
              <a:buFont typeface="Arial"/>
              <a:buChar char="•"/>
            </a:pPr>
            <a:r>
              <a:rPr lang="en-US" b="true" sz="26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2025 (Forecast):</a:t>
            </a:r>
          </a:p>
          <a:p>
            <a:pPr algn="l" marL="561341" indent="-280670" lvl="1">
              <a:lnSpc>
                <a:spcPts val="5772"/>
              </a:lnSpc>
              <a:buFont typeface="Arial"/>
              <a:buChar char="•"/>
            </a:pPr>
            <a:r>
              <a:rPr lang="en-US" b="true" sz="26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IoT market expected to reach ~$7.3 billion</a:t>
            </a:r>
          </a:p>
          <a:p>
            <a:pPr algn="l" marL="561341" indent="-280670" lvl="1">
              <a:lnSpc>
                <a:spcPts val="5772"/>
              </a:lnSpc>
              <a:buFont typeface="Arial"/>
              <a:buChar char="•"/>
            </a:pPr>
            <a:r>
              <a:rPr lang="en-US" b="true" sz="26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Estimated ~96 million active IoT devices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01310" y="9638559"/>
            <a:ext cx="241325" cy="5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97E4">
                <a:alpha val="100000"/>
              </a:srgbClr>
            </a:gs>
            <a:gs pos="50000">
              <a:srgbClr val="3183BD">
                <a:alpha val="71000"/>
              </a:srgbClr>
            </a:gs>
            <a:gs pos="100000">
              <a:srgbClr val="0B51AE">
                <a:alpha val="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865" y="4032409"/>
            <a:ext cx="6995160" cy="2431732"/>
            <a:chOff x="0" y="0"/>
            <a:chExt cx="1842347" cy="6404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2347" cy="640456"/>
            </a:xfrm>
            <a:custGeom>
              <a:avLst/>
              <a:gdLst/>
              <a:ahLst/>
              <a:cxnLst/>
              <a:rect r="r" b="b" t="t" l="l"/>
              <a:pathLst>
                <a:path h="640456" w="1842347">
                  <a:moveTo>
                    <a:pt x="0" y="0"/>
                  </a:moveTo>
                  <a:lnTo>
                    <a:pt x="1842347" y="0"/>
                  </a:lnTo>
                  <a:lnTo>
                    <a:pt x="1842347" y="640456"/>
                  </a:lnTo>
                  <a:lnTo>
                    <a:pt x="0" y="6404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42347" cy="688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7725" y="4032409"/>
            <a:ext cx="2431733" cy="24317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67865" y="6826568"/>
            <a:ext cx="6995160" cy="2431732"/>
            <a:chOff x="0" y="0"/>
            <a:chExt cx="1842347" cy="640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42347" cy="640456"/>
            </a:xfrm>
            <a:custGeom>
              <a:avLst/>
              <a:gdLst/>
              <a:ahLst/>
              <a:cxnLst/>
              <a:rect r="r" b="b" t="t" l="l"/>
              <a:pathLst>
                <a:path h="640456" w="1842347">
                  <a:moveTo>
                    <a:pt x="0" y="0"/>
                  </a:moveTo>
                  <a:lnTo>
                    <a:pt x="1842347" y="0"/>
                  </a:lnTo>
                  <a:lnTo>
                    <a:pt x="1842347" y="640456"/>
                  </a:lnTo>
                  <a:lnTo>
                    <a:pt x="0" y="6404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42347" cy="688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7725" y="6826568"/>
            <a:ext cx="2431733" cy="24317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24975" y="4032409"/>
            <a:ext cx="6995160" cy="2431732"/>
            <a:chOff x="0" y="0"/>
            <a:chExt cx="1842347" cy="6404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42347" cy="640456"/>
            </a:xfrm>
            <a:custGeom>
              <a:avLst/>
              <a:gdLst/>
              <a:ahLst/>
              <a:cxnLst/>
              <a:rect r="r" b="b" t="t" l="l"/>
              <a:pathLst>
                <a:path h="640456" w="1842347">
                  <a:moveTo>
                    <a:pt x="0" y="0"/>
                  </a:moveTo>
                  <a:lnTo>
                    <a:pt x="1842347" y="0"/>
                  </a:lnTo>
                  <a:lnTo>
                    <a:pt x="1842347" y="640456"/>
                  </a:lnTo>
                  <a:lnTo>
                    <a:pt x="0" y="6404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842347" cy="688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008542" y="4032409"/>
            <a:ext cx="2431733" cy="243173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24975" y="6826568"/>
            <a:ext cx="6995160" cy="2431732"/>
            <a:chOff x="0" y="0"/>
            <a:chExt cx="1842347" cy="6404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42347" cy="640456"/>
            </a:xfrm>
            <a:custGeom>
              <a:avLst/>
              <a:gdLst/>
              <a:ahLst/>
              <a:cxnLst/>
              <a:rect r="r" b="b" t="t" l="l"/>
              <a:pathLst>
                <a:path h="640456" w="1842347">
                  <a:moveTo>
                    <a:pt x="0" y="0"/>
                  </a:moveTo>
                  <a:lnTo>
                    <a:pt x="1842347" y="0"/>
                  </a:lnTo>
                  <a:lnTo>
                    <a:pt x="1842347" y="640456"/>
                  </a:lnTo>
                  <a:lnTo>
                    <a:pt x="0" y="6404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842347" cy="688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008542" y="6826568"/>
            <a:ext cx="2431733" cy="243173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377725" y="4283508"/>
            <a:ext cx="1682658" cy="1799634"/>
          </a:xfrm>
          <a:custGeom>
            <a:avLst/>
            <a:gdLst/>
            <a:ahLst/>
            <a:cxnLst/>
            <a:rect r="r" b="b" t="t" l="l"/>
            <a:pathLst>
              <a:path h="1799634" w="1682658">
                <a:moveTo>
                  <a:pt x="0" y="0"/>
                </a:moveTo>
                <a:lnTo>
                  <a:pt x="1682658" y="0"/>
                </a:lnTo>
                <a:lnTo>
                  <a:pt x="1682658" y="1799633"/>
                </a:lnTo>
                <a:lnTo>
                  <a:pt x="0" y="1799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74951" y="7161602"/>
            <a:ext cx="1577280" cy="1611525"/>
          </a:xfrm>
          <a:custGeom>
            <a:avLst/>
            <a:gdLst/>
            <a:ahLst/>
            <a:cxnLst/>
            <a:rect r="r" b="b" t="t" l="l"/>
            <a:pathLst>
              <a:path h="1611525" w="1577280">
                <a:moveTo>
                  <a:pt x="0" y="0"/>
                </a:moveTo>
                <a:lnTo>
                  <a:pt x="1577280" y="0"/>
                </a:lnTo>
                <a:lnTo>
                  <a:pt x="1577280" y="1611525"/>
                </a:lnTo>
                <a:lnTo>
                  <a:pt x="0" y="1611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457325" y="4394178"/>
            <a:ext cx="1315901" cy="1578293"/>
          </a:xfrm>
          <a:custGeom>
            <a:avLst/>
            <a:gdLst/>
            <a:ahLst/>
            <a:cxnLst/>
            <a:rect r="r" b="b" t="t" l="l"/>
            <a:pathLst>
              <a:path h="1578293" w="1315901">
                <a:moveTo>
                  <a:pt x="0" y="0"/>
                </a:moveTo>
                <a:lnTo>
                  <a:pt x="1315902" y="0"/>
                </a:lnTo>
                <a:lnTo>
                  <a:pt x="1315902" y="1578293"/>
                </a:lnTo>
                <a:lnTo>
                  <a:pt x="0" y="1578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511995" y="7323492"/>
            <a:ext cx="1449635" cy="1449635"/>
          </a:xfrm>
          <a:custGeom>
            <a:avLst/>
            <a:gdLst/>
            <a:ahLst/>
            <a:cxnLst/>
            <a:rect r="r" b="b" t="t" l="l"/>
            <a:pathLst>
              <a:path h="1449635" w="1449635">
                <a:moveTo>
                  <a:pt x="0" y="0"/>
                </a:moveTo>
                <a:lnTo>
                  <a:pt x="1449635" y="0"/>
                </a:lnTo>
                <a:lnTo>
                  <a:pt x="1449635" y="1449635"/>
                </a:lnTo>
                <a:lnTo>
                  <a:pt x="0" y="1449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279458" y="4754956"/>
            <a:ext cx="5252834" cy="75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29"/>
              </a:lnSpc>
            </a:pPr>
            <a:r>
              <a:rPr lang="en-US" sz="2300">
                <a:solidFill>
                  <a:srgbClr val="03346E"/>
                </a:solidFill>
                <a:latin typeface="Codec Pro"/>
                <a:ea typeface="Codec Pro"/>
                <a:cs typeface="Codec Pro"/>
                <a:sym typeface="Codec Pro"/>
              </a:rPr>
              <a:t>CCTV, video analytics, intelligent traffic signals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03994" y="4235883"/>
            <a:ext cx="50282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5"/>
              </a:lnSpc>
            </a:pPr>
            <a:r>
              <a:rPr lang="en-US" b="true" sz="2500">
                <a:solidFill>
                  <a:srgbClr val="03346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Smart Traffic ITS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212783" y="7546361"/>
            <a:ext cx="5319509" cy="75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29"/>
              </a:lnSpc>
            </a:pPr>
            <a:r>
              <a:rPr lang="en-US" sz="2300">
                <a:solidFill>
                  <a:srgbClr val="03346E"/>
                </a:solidFill>
                <a:latin typeface="Codec Pro"/>
                <a:ea typeface="Codec Pro"/>
                <a:cs typeface="Codec Pro"/>
                <a:sym typeface="Codec Pro"/>
              </a:rPr>
              <a:t>GPS, location sensors, mobile payment apps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03994" y="7032794"/>
            <a:ext cx="50282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5"/>
              </a:lnSpc>
            </a:pPr>
            <a:r>
              <a:rPr lang="en-US" b="true" sz="2500">
                <a:solidFill>
                  <a:srgbClr val="03346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Parking IoT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56816" y="4235883"/>
            <a:ext cx="50282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5"/>
              </a:lnSpc>
            </a:pPr>
            <a:r>
              <a:rPr lang="en-US" b="true" sz="2500">
                <a:solidFill>
                  <a:srgbClr val="03346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Environmental IoT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56816" y="4754956"/>
            <a:ext cx="5252834" cy="75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29"/>
              </a:lnSpc>
            </a:pPr>
            <a:r>
              <a:rPr lang="en-US" sz="2300">
                <a:solidFill>
                  <a:srgbClr val="03346E"/>
                </a:solidFill>
                <a:latin typeface="Codec Pro"/>
                <a:ea typeface="Codec Pro"/>
                <a:cs typeface="Codec Pro"/>
                <a:sym typeface="Codec Pro"/>
              </a:rPr>
              <a:t>Air/water monitoring sensors, IoT environmental platforms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56816" y="7030041"/>
            <a:ext cx="50282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5"/>
              </a:lnSpc>
            </a:pPr>
            <a:r>
              <a:rPr lang="en-US" b="true" sz="2500">
                <a:solidFill>
                  <a:srgbClr val="03346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Smart Energy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55708" y="7544391"/>
            <a:ext cx="5499111" cy="75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29"/>
              </a:lnSpc>
            </a:pPr>
            <a:r>
              <a:rPr lang="en-US" sz="2300">
                <a:solidFill>
                  <a:srgbClr val="03346E"/>
                </a:solidFill>
                <a:latin typeface="Codec Pro"/>
                <a:ea typeface="Codec Pro"/>
                <a:cs typeface="Codec Pro"/>
                <a:sym typeface="Codec Pro"/>
              </a:rPr>
              <a:t>Smart meters, SaaS-based cloud energy management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1086" y="1469041"/>
            <a:ext cx="16723879" cy="1458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0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IoT Applications in Smart Cities – Vietnam Overview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-402043" y="9621299"/>
            <a:ext cx="19328578" cy="665701"/>
            <a:chOff x="0" y="0"/>
            <a:chExt cx="5090654" cy="17532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090654" cy="175329"/>
            </a:xfrm>
            <a:custGeom>
              <a:avLst/>
              <a:gdLst/>
              <a:ahLst/>
              <a:cxnLst/>
              <a:rect r="r" b="b" t="t" l="l"/>
              <a:pathLst>
                <a:path h="175329" w="5090654">
                  <a:moveTo>
                    <a:pt x="20428" y="0"/>
                  </a:moveTo>
                  <a:lnTo>
                    <a:pt x="5070227" y="0"/>
                  </a:lnTo>
                  <a:cubicBezTo>
                    <a:pt x="5081508" y="0"/>
                    <a:pt x="5090654" y="9146"/>
                    <a:pt x="5090654" y="20428"/>
                  </a:cubicBezTo>
                  <a:lnTo>
                    <a:pt x="5090654" y="154901"/>
                  </a:lnTo>
                  <a:cubicBezTo>
                    <a:pt x="5090654" y="166183"/>
                    <a:pt x="5081508" y="175329"/>
                    <a:pt x="5070227" y="175329"/>
                  </a:cubicBezTo>
                  <a:lnTo>
                    <a:pt x="20428" y="175329"/>
                  </a:lnTo>
                  <a:cubicBezTo>
                    <a:pt x="9146" y="175329"/>
                    <a:pt x="0" y="166183"/>
                    <a:pt x="0" y="154901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509065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           Presented by Group 3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6701310" y="9638559"/>
            <a:ext cx="241325" cy="5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27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DAGu4XB-Xpg</dc:identifier>
  <dcterms:modified xsi:type="dcterms:W3CDTF">2011-08-01T06:04:30Z</dcterms:modified>
  <cp:revision>1</cp:revision>
  <dc:title>IOT in SMART CITY</dc:title>
</cp:coreProperties>
</file>